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147378414" r:id="rId2"/>
    <p:sldId id="257" r:id="rId3"/>
    <p:sldId id="258" r:id="rId4"/>
    <p:sldId id="2147378401" r:id="rId5"/>
    <p:sldId id="280" r:id="rId6"/>
    <p:sldId id="281" r:id="rId7"/>
    <p:sldId id="2147378411" r:id="rId8"/>
    <p:sldId id="260" r:id="rId9"/>
    <p:sldId id="2147378412" r:id="rId10"/>
    <p:sldId id="277" r:id="rId11"/>
    <p:sldId id="259" r:id="rId12"/>
    <p:sldId id="2147378413" r:id="rId13"/>
    <p:sldId id="278" r:id="rId14"/>
    <p:sldId id="279" r:id="rId15"/>
    <p:sldId id="266" r:id="rId16"/>
    <p:sldId id="263" r:id="rId17"/>
    <p:sldId id="2147378407" r:id="rId18"/>
    <p:sldId id="2147378409" r:id="rId19"/>
    <p:sldId id="2147378410" r:id="rId20"/>
    <p:sldId id="268" r:id="rId21"/>
    <p:sldId id="269" r:id="rId22"/>
    <p:sldId id="265" r:id="rId23"/>
    <p:sldId id="273" r:id="rId24"/>
    <p:sldId id="274" r:id="rId25"/>
    <p:sldId id="275" r:id="rId26"/>
    <p:sldId id="276" r:id="rId27"/>
  </p:sldIdLst>
  <p:sldSz cx="12192000" cy="6858000"/>
  <p:notesSz cx="7053263" cy="93091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AB%20An&#225;lisis%20Entorno\02%20Compendios\1%20Compendios%20Versiones\2026-08-02-Compendio-COMEX-Jun-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AB%20An&#225;lisis%20Entorno\02%20Compendios\1%20Compendios%20Versiones\2026-08-02-Compendio-COMEX-Jun-2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dirty="0" err="1"/>
              <a:t>Exportaciones</a:t>
            </a:r>
            <a:r>
              <a:rPr lang="en-US" sz="2400" dirty="0"/>
              <a:t> </a:t>
            </a:r>
            <a:r>
              <a:rPr lang="en-US" sz="2400" dirty="0" err="1"/>
              <a:t>Enero</a:t>
            </a:r>
            <a:r>
              <a:rPr lang="en-US" sz="2400" dirty="0"/>
              <a:t> - Junio  </a:t>
            </a:r>
          </a:p>
          <a:p>
            <a:pPr>
              <a:defRPr/>
            </a:pPr>
            <a:r>
              <a:rPr lang="en-US" sz="2400" dirty="0"/>
              <a:t>por </a:t>
            </a:r>
            <a:r>
              <a:rPr lang="en-US" sz="2400" dirty="0" err="1"/>
              <a:t>grandes</a:t>
            </a:r>
            <a:r>
              <a:rPr lang="en-US" sz="2400" dirty="0"/>
              <a:t> </a:t>
            </a:r>
            <a:r>
              <a:rPr lang="en-US" sz="2400" dirty="0" err="1"/>
              <a:t>Sectores</a:t>
            </a:r>
            <a:r>
              <a:rPr lang="en-US" sz="2400" dirty="0"/>
              <a:t> (Top 20 = 83%)</a:t>
            </a:r>
          </a:p>
          <a:p>
            <a:pPr>
              <a:defRPr/>
            </a:pPr>
            <a:r>
              <a:rPr lang="en-US" sz="1800" dirty="0" err="1"/>
              <a:t>en</a:t>
            </a:r>
            <a:r>
              <a:rPr lang="en-US" sz="1800" dirty="0"/>
              <a:t> USD</a:t>
            </a:r>
          </a:p>
          <a:p>
            <a:pPr>
              <a:defRPr/>
            </a:pPr>
            <a:r>
              <a:rPr lang="en-US" sz="1400" dirty="0"/>
              <a:t>Fuente: 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926317985086305E-2"/>
          <c:y val="0.20872453769428936"/>
          <c:w val="0.93794448603213276"/>
          <c:h val="0.54998316671151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'Export Valor &amp; Volumen'!$K$149</c:f>
              <c:strCache>
                <c:ptCount val="1"/>
                <c:pt idx="0">
                  <c:v>Ene-Jun 22- Export. $us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70C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 Valor &amp; Volumen'!$D$150:$D$153</c:f>
              <c:strCache>
                <c:ptCount val="4"/>
                <c:pt idx="0">
                  <c:v>Minerales y Metales (sin oro)</c:v>
                </c:pt>
                <c:pt idx="1">
                  <c:v>Oro</c:v>
                </c:pt>
                <c:pt idx="2">
                  <c:v>Alimentos</c:v>
                </c:pt>
                <c:pt idx="3">
                  <c:v>Gas</c:v>
                </c:pt>
              </c:strCache>
            </c:strRef>
          </c:cat>
          <c:val>
            <c:numRef>
              <c:f>'Export Valor &amp; Volumen'!$K$150:$K$153</c:f>
              <c:numCache>
                <c:formatCode>0</c:formatCode>
                <c:ptCount val="4"/>
                <c:pt idx="0">
                  <c:v>1982.9243031299998</c:v>
                </c:pt>
                <c:pt idx="1">
                  <c:v>1663.1552173599998</c:v>
                </c:pt>
                <c:pt idx="2">
                  <c:v>518.79758018999996</c:v>
                </c:pt>
                <c:pt idx="3">
                  <c:v>1430.45417438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88-42A4-9165-3C7C2EBDC314}"/>
            </c:ext>
          </c:extLst>
        </c:ser>
        <c:ser>
          <c:idx val="1"/>
          <c:order val="1"/>
          <c:tx>
            <c:strRef>
              <c:f>'Export Valor &amp; Volumen'!$L$149</c:f>
              <c:strCache>
                <c:ptCount val="1"/>
                <c:pt idx="0">
                  <c:v>Ene-Jun 23- Export. $us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B0F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 Valor &amp; Volumen'!$D$150:$D$153</c:f>
              <c:strCache>
                <c:ptCount val="4"/>
                <c:pt idx="0">
                  <c:v>Minerales y Metales (sin oro)</c:v>
                </c:pt>
                <c:pt idx="1">
                  <c:v>Oro</c:v>
                </c:pt>
                <c:pt idx="2">
                  <c:v>Alimentos</c:v>
                </c:pt>
                <c:pt idx="3">
                  <c:v>Gas</c:v>
                </c:pt>
              </c:strCache>
            </c:strRef>
          </c:cat>
          <c:val>
            <c:numRef>
              <c:f>'Export Valor &amp; Volumen'!$L$150:$L$153</c:f>
              <c:numCache>
                <c:formatCode>0</c:formatCode>
                <c:ptCount val="4"/>
                <c:pt idx="0">
                  <c:v>1485.2177640500001</c:v>
                </c:pt>
                <c:pt idx="1">
                  <c:v>1438.7724237799998</c:v>
                </c:pt>
                <c:pt idx="2">
                  <c:v>593.33505481000009</c:v>
                </c:pt>
                <c:pt idx="3">
                  <c:v>1071.5556027299999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88-42A4-9165-3C7C2EBDC314}"/>
            </c:ext>
          </c:extLst>
        </c:ser>
        <c:ser>
          <c:idx val="2"/>
          <c:order val="2"/>
          <c:tx>
            <c:strRef>
              <c:f>'Export Valor &amp; Volumen'!$M$149</c:f>
              <c:strCache>
                <c:ptCount val="1"/>
                <c:pt idx="0">
                  <c:v>Ene-Jun 24- Export. $us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B05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 Valor &amp; Volumen'!$D$150:$D$153</c:f>
              <c:strCache>
                <c:ptCount val="4"/>
                <c:pt idx="0">
                  <c:v>Minerales y Metales (sin oro)</c:v>
                </c:pt>
                <c:pt idx="1">
                  <c:v>Oro</c:v>
                </c:pt>
                <c:pt idx="2">
                  <c:v>Alimentos</c:v>
                </c:pt>
                <c:pt idx="3">
                  <c:v>Gas</c:v>
                </c:pt>
              </c:strCache>
            </c:strRef>
          </c:cat>
          <c:val>
            <c:numRef>
              <c:f>'Export Valor &amp; Volumen'!$M$150:$M$153</c:f>
              <c:numCache>
                <c:formatCode>0</c:formatCode>
                <c:ptCount val="4"/>
                <c:pt idx="0">
                  <c:v>1635.1349984100002</c:v>
                </c:pt>
                <c:pt idx="1">
                  <c:v>425.9388002</c:v>
                </c:pt>
                <c:pt idx="2">
                  <c:v>527.86464867000007</c:v>
                </c:pt>
                <c:pt idx="3">
                  <c:v>881.26953227000001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88-42A4-9165-3C7C2EBDC314}"/>
            </c:ext>
          </c:extLst>
        </c:ser>
        <c:ser>
          <c:idx val="3"/>
          <c:order val="3"/>
          <c:tx>
            <c:strRef>
              <c:f>'Export Valor &amp; Volumen'!$N$149</c:f>
              <c:strCache>
                <c:ptCount val="1"/>
                <c:pt idx="0">
                  <c:v>Ene-Jun 25- Export. $us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 Valor &amp; Volumen'!$D$150:$D$153</c:f>
              <c:strCache>
                <c:ptCount val="4"/>
                <c:pt idx="0">
                  <c:v>Minerales y Metales (sin oro)</c:v>
                </c:pt>
                <c:pt idx="1">
                  <c:v>Oro</c:v>
                </c:pt>
                <c:pt idx="2">
                  <c:v>Alimentos</c:v>
                </c:pt>
                <c:pt idx="3">
                  <c:v>Gas</c:v>
                </c:pt>
              </c:strCache>
            </c:strRef>
          </c:cat>
          <c:val>
            <c:numRef>
              <c:f>'Export Valor &amp; Volumen'!$N$150:$N$153</c:f>
              <c:numCache>
                <c:formatCode>0</c:formatCode>
                <c:ptCount val="4"/>
                <c:pt idx="0">
                  <c:v>1815.96277095</c:v>
                </c:pt>
                <c:pt idx="1">
                  <c:v>398.68543426000002</c:v>
                </c:pt>
                <c:pt idx="2">
                  <c:v>515.98149076000004</c:v>
                </c:pt>
                <c:pt idx="3">
                  <c:v>571.73099630000002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88-42A4-9165-3C7C2EBDC314}"/>
            </c:ext>
          </c:extLst>
        </c:ser>
        <c:ser>
          <c:idx val="4"/>
          <c:order val="4"/>
          <c:tx>
            <c:strRef>
              <c:f>'Export Valor &amp; Volumen'!$O$149</c:f>
              <c:strCache>
                <c:ptCount val="1"/>
                <c:pt idx="0">
                  <c:v>Ene-Jun 26- Export. $us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 Valor &amp; Volumen'!$D$150:$D$153</c:f>
              <c:strCache>
                <c:ptCount val="4"/>
                <c:pt idx="0">
                  <c:v>Minerales y Metales (sin oro)</c:v>
                </c:pt>
                <c:pt idx="1">
                  <c:v>Oro</c:v>
                </c:pt>
                <c:pt idx="2">
                  <c:v>Alimentos</c:v>
                </c:pt>
                <c:pt idx="3">
                  <c:v>Gas</c:v>
                </c:pt>
              </c:strCache>
            </c:strRef>
          </c:cat>
          <c:val>
            <c:numRef>
              <c:f>'Export Valor &amp; Volumen'!$O$150:$O$153</c:f>
              <c:numCache>
                <c:formatCode>0</c:formatCode>
                <c:ptCount val="4"/>
                <c:pt idx="0">
                  <c:v>3286.8</c:v>
                </c:pt>
                <c:pt idx="1">
                  <c:v>1086.5999999999999</c:v>
                </c:pt>
                <c:pt idx="2">
                  <c:v>648.64251076999994</c:v>
                </c:pt>
                <c:pt idx="3">
                  <c:v>498.1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88-42A4-9165-3C7C2EBDC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2869616"/>
        <c:axId val="1832852752"/>
      </c:barChart>
      <c:catAx>
        <c:axId val="183286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32852752"/>
        <c:crosses val="autoZero"/>
        <c:auto val="1"/>
        <c:lblAlgn val="ctr"/>
        <c:lblOffset val="100"/>
        <c:noMultiLvlLbl val="0"/>
      </c:catAx>
      <c:valAx>
        <c:axId val="183285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3286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0264879803931775E-2"/>
          <c:y val="0.89750474018444026"/>
          <c:w val="0.81523174636283047"/>
          <c:h val="8.83526578440586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/>
              <a:t>Top 20 de Productos Exportados (83% del total exportado)</a:t>
            </a:r>
          </a:p>
          <a:p>
            <a:pPr>
              <a:defRPr/>
            </a:pPr>
            <a:r>
              <a:rPr lang="en-US" sz="1400"/>
              <a:t>Últimos 5 Años Período Ene-Jun, en Valor (MM de 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4857858907591405E-2"/>
          <c:y val="0.16391623414552381"/>
          <c:w val="0.945209861182702"/>
          <c:h val="0.36870967162601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'Export Valor &amp; Volumen'!$K$120</c:f>
              <c:strCache>
                <c:ptCount val="1"/>
                <c:pt idx="0">
                  <c:v>Ene-Jun 22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'Export Valor &amp; Volumen'!$D$121:$D$140</c:f>
              <c:strCache>
                <c:ptCount val="20"/>
                <c:pt idx="0">
                  <c:v> Mineral de Zinc </c:v>
                </c:pt>
                <c:pt idx="1">
                  <c:v> Mineral de Plata  </c:v>
                </c:pt>
                <c:pt idx="2">
                  <c:v> Mineral de Plomo </c:v>
                </c:pt>
                <c:pt idx="3">
                  <c:v> Boratos </c:v>
                </c:pt>
                <c:pt idx="4">
                  <c:v> Mineral Antimonio </c:v>
                </c:pt>
                <c:pt idx="5">
                  <c:v> Wolfram </c:v>
                </c:pt>
                <c:pt idx="6">
                  <c:v> Estaño Metálico </c:v>
                </c:pt>
                <c:pt idx="7">
                  <c:v> Oro Metálico </c:v>
                </c:pt>
                <c:pt idx="8">
                  <c:v> Plata Metálica </c:v>
                </c:pt>
                <c:pt idx="9">
                  <c:v> Soya (Derivados y Granos) </c:v>
                </c:pt>
                <c:pt idx="10">
                  <c:v> Girasol (Productos derivados) </c:v>
                </c:pt>
                <c:pt idx="11">
                  <c:v> Azucar y Alcohol Etílico </c:v>
                </c:pt>
                <c:pt idx="12">
                  <c:v> Carne Boviana </c:v>
                </c:pt>
                <c:pt idx="13">
                  <c:v> Quinua </c:v>
                </c:pt>
                <c:pt idx="14">
                  <c:v> Castaña </c:v>
                </c:pt>
                <c:pt idx="15">
                  <c:v> Leche en Polvo y Fluida </c:v>
                </c:pt>
                <c:pt idx="16">
                  <c:v> Productos Alimenticios </c:v>
                </c:pt>
                <c:pt idx="17">
                  <c:v> Gas Natural </c:v>
                </c:pt>
                <c:pt idx="18">
                  <c:v> Madera y sus Manufacturas </c:v>
                </c:pt>
                <c:pt idx="19">
                  <c:v> Urea Granulada </c:v>
                </c:pt>
              </c:strCache>
            </c:strRef>
          </c:cat>
          <c:val>
            <c:numRef>
              <c:f>'Export Valor &amp; Volumen'!$K$121:$K$140</c:f>
              <c:numCache>
                <c:formatCode>_(* #,##0_);_(* \(#,##0\);_(* "-"??_);_(@_)</c:formatCode>
                <c:ptCount val="20"/>
                <c:pt idx="0">
                  <c:v>984.54889106999997</c:v>
                </c:pt>
                <c:pt idx="1">
                  <c:v>414.23719568999996</c:v>
                </c:pt>
                <c:pt idx="2">
                  <c:v>106.13245016</c:v>
                </c:pt>
                <c:pt idx="3">
                  <c:v>37.142236990000001</c:v>
                </c:pt>
                <c:pt idx="4">
                  <c:v>5.5741636000000003</c:v>
                </c:pt>
                <c:pt idx="5">
                  <c:v>15.983838899999999</c:v>
                </c:pt>
                <c:pt idx="6">
                  <c:v>356.76509208000004</c:v>
                </c:pt>
                <c:pt idx="7">
                  <c:v>1663.1552173599998</c:v>
                </c:pt>
                <c:pt idx="8">
                  <c:v>62.540434640000001</c:v>
                </c:pt>
                <c:pt idx="9">
                  <c:v>228.18561723000002</c:v>
                </c:pt>
                <c:pt idx="10">
                  <c:v>11.683925050000001</c:v>
                </c:pt>
                <c:pt idx="11">
                  <c:v>26.36992588</c:v>
                </c:pt>
                <c:pt idx="12">
                  <c:v>63.874014030000005</c:v>
                </c:pt>
                <c:pt idx="13">
                  <c:v>25.233022299999998</c:v>
                </c:pt>
                <c:pt idx="14">
                  <c:v>103.86497057999999</c:v>
                </c:pt>
                <c:pt idx="15">
                  <c:v>24.1138452</c:v>
                </c:pt>
                <c:pt idx="16">
                  <c:v>35.472259919999999</c:v>
                </c:pt>
                <c:pt idx="17">
                  <c:v>1430.45417438</c:v>
                </c:pt>
                <c:pt idx="18">
                  <c:v>48.365496900000011</c:v>
                </c:pt>
                <c:pt idx="19">
                  <c:v>139.89904777000001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D4-4C89-92BE-1ABBEB225F34}"/>
            </c:ext>
          </c:extLst>
        </c:ser>
        <c:ser>
          <c:idx val="1"/>
          <c:order val="1"/>
          <c:tx>
            <c:strRef>
              <c:f>'Export Valor &amp; Volumen'!$L$120</c:f>
              <c:strCache>
                <c:ptCount val="1"/>
                <c:pt idx="0">
                  <c:v>Ene-Jun 23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'Export Valor &amp; Volumen'!$D$121:$D$140</c:f>
              <c:strCache>
                <c:ptCount val="20"/>
                <c:pt idx="0">
                  <c:v> Mineral de Zinc </c:v>
                </c:pt>
                <c:pt idx="1">
                  <c:v> Mineral de Plata  </c:v>
                </c:pt>
                <c:pt idx="2">
                  <c:v> Mineral de Plomo </c:v>
                </c:pt>
                <c:pt idx="3">
                  <c:v> Boratos </c:v>
                </c:pt>
                <c:pt idx="4">
                  <c:v> Mineral Antimonio </c:v>
                </c:pt>
                <c:pt idx="5">
                  <c:v> Wolfram </c:v>
                </c:pt>
                <c:pt idx="6">
                  <c:v> Estaño Metálico </c:v>
                </c:pt>
                <c:pt idx="7">
                  <c:v> Oro Metálico </c:v>
                </c:pt>
                <c:pt idx="8">
                  <c:v> Plata Metálica </c:v>
                </c:pt>
                <c:pt idx="9">
                  <c:v> Soya (Derivados y Granos) </c:v>
                </c:pt>
                <c:pt idx="10">
                  <c:v> Girasol (Productos derivados) </c:v>
                </c:pt>
                <c:pt idx="11">
                  <c:v> Azucar y Alcohol Etílico </c:v>
                </c:pt>
                <c:pt idx="12">
                  <c:v> Carne Boviana </c:v>
                </c:pt>
                <c:pt idx="13">
                  <c:v> Quinua </c:v>
                </c:pt>
                <c:pt idx="14">
                  <c:v> Castaña </c:v>
                </c:pt>
                <c:pt idx="15">
                  <c:v> Leche en Polvo y Fluida </c:v>
                </c:pt>
                <c:pt idx="16">
                  <c:v> Productos Alimenticios </c:v>
                </c:pt>
                <c:pt idx="17">
                  <c:v> Gas Natural </c:v>
                </c:pt>
                <c:pt idx="18">
                  <c:v> Madera y sus Manufacturas </c:v>
                </c:pt>
                <c:pt idx="19">
                  <c:v> Urea Granulada </c:v>
                </c:pt>
              </c:strCache>
            </c:strRef>
          </c:cat>
          <c:val>
            <c:numRef>
              <c:f>'Export Valor &amp; Volumen'!$L$121:$L$140</c:f>
              <c:numCache>
                <c:formatCode>_(* #,##0_);_(* \(#,##0\);_(* "-"??_);_(@_)</c:formatCode>
                <c:ptCount val="20"/>
                <c:pt idx="0">
                  <c:v>712.96017193000012</c:v>
                </c:pt>
                <c:pt idx="1">
                  <c:v>403.39192328000001</c:v>
                </c:pt>
                <c:pt idx="2">
                  <c:v>88.508977239999993</c:v>
                </c:pt>
                <c:pt idx="3">
                  <c:v>31.783256260000002</c:v>
                </c:pt>
                <c:pt idx="4">
                  <c:v>6.6448586499999998</c:v>
                </c:pt>
                <c:pt idx="5">
                  <c:v>16.317403150000001</c:v>
                </c:pt>
                <c:pt idx="6">
                  <c:v>169.36778097999999</c:v>
                </c:pt>
                <c:pt idx="7">
                  <c:v>1438.7724237799998</c:v>
                </c:pt>
                <c:pt idx="8">
                  <c:v>56.243392560000004</c:v>
                </c:pt>
                <c:pt idx="9">
                  <c:v>378.83985674000002</c:v>
                </c:pt>
                <c:pt idx="10">
                  <c:v>3.4918588799999997</c:v>
                </c:pt>
                <c:pt idx="11">
                  <c:v>29.404513590000001</c:v>
                </c:pt>
                <c:pt idx="12">
                  <c:v>52.886258779999999</c:v>
                </c:pt>
                <c:pt idx="13">
                  <c:v>21.82307806</c:v>
                </c:pt>
                <c:pt idx="14">
                  <c:v>47.007718970000006</c:v>
                </c:pt>
                <c:pt idx="15">
                  <c:v>17.634535939999999</c:v>
                </c:pt>
                <c:pt idx="16">
                  <c:v>42.247233849999994</c:v>
                </c:pt>
                <c:pt idx="17">
                  <c:v>1071.5556027299999</c:v>
                </c:pt>
                <c:pt idx="18">
                  <c:v>39.396810840000001</c:v>
                </c:pt>
                <c:pt idx="19">
                  <c:v>39.697110129999992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D4-4C89-92BE-1ABBEB225F34}"/>
            </c:ext>
          </c:extLst>
        </c:ser>
        <c:ser>
          <c:idx val="2"/>
          <c:order val="2"/>
          <c:tx>
            <c:strRef>
              <c:f>'Export Valor &amp; Volumen'!$M$120</c:f>
              <c:strCache>
                <c:ptCount val="1"/>
                <c:pt idx="0">
                  <c:v>Ene-Jun 24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'Export Valor &amp; Volumen'!$D$121:$D$140</c:f>
              <c:strCache>
                <c:ptCount val="20"/>
                <c:pt idx="0">
                  <c:v> Mineral de Zinc </c:v>
                </c:pt>
                <c:pt idx="1">
                  <c:v> Mineral de Plata  </c:v>
                </c:pt>
                <c:pt idx="2">
                  <c:v> Mineral de Plomo </c:v>
                </c:pt>
                <c:pt idx="3">
                  <c:v> Boratos </c:v>
                </c:pt>
                <c:pt idx="4">
                  <c:v> Mineral Antimonio </c:v>
                </c:pt>
                <c:pt idx="5">
                  <c:v> Wolfram </c:v>
                </c:pt>
                <c:pt idx="6">
                  <c:v> Estaño Metálico </c:v>
                </c:pt>
                <c:pt idx="7">
                  <c:v> Oro Metálico </c:v>
                </c:pt>
                <c:pt idx="8">
                  <c:v> Plata Metálica </c:v>
                </c:pt>
                <c:pt idx="9">
                  <c:v> Soya (Derivados y Granos) </c:v>
                </c:pt>
                <c:pt idx="10">
                  <c:v> Girasol (Productos derivados) </c:v>
                </c:pt>
                <c:pt idx="11">
                  <c:v> Azucar y Alcohol Etílico </c:v>
                </c:pt>
                <c:pt idx="12">
                  <c:v> Carne Boviana </c:v>
                </c:pt>
                <c:pt idx="13">
                  <c:v> Quinua </c:v>
                </c:pt>
                <c:pt idx="14">
                  <c:v> Castaña </c:v>
                </c:pt>
                <c:pt idx="15">
                  <c:v> Leche en Polvo y Fluida </c:v>
                </c:pt>
                <c:pt idx="16">
                  <c:v> Productos Alimenticios </c:v>
                </c:pt>
                <c:pt idx="17">
                  <c:v> Gas Natural </c:v>
                </c:pt>
                <c:pt idx="18">
                  <c:v> Madera y sus Manufacturas </c:v>
                </c:pt>
                <c:pt idx="19">
                  <c:v> Urea Granulada </c:v>
                </c:pt>
              </c:strCache>
            </c:strRef>
          </c:cat>
          <c:val>
            <c:numRef>
              <c:f>'Export Valor &amp; Volumen'!$M$121:$M$140</c:f>
              <c:numCache>
                <c:formatCode>_(* #,##0_);_(* \(#,##0\);_(* "-"??_);_(@_)</c:formatCode>
                <c:ptCount val="20"/>
                <c:pt idx="0">
                  <c:v>631.95382548999987</c:v>
                </c:pt>
                <c:pt idx="1">
                  <c:v>523.56032058000005</c:v>
                </c:pt>
                <c:pt idx="2">
                  <c:v>113.29732695000001</c:v>
                </c:pt>
                <c:pt idx="3">
                  <c:v>37.912525519999996</c:v>
                </c:pt>
                <c:pt idx="4">
                  <c:v>12.281406059999998</c:v>
                </c:pt>
                <c:pt idx="5">
                  <c:v>19.651123519999999</c:v>
                </c:pt>
                <c:pt idx="6">
                  <c:v>244.19972346000003</c:v>
                </c:pt>
                <c:pt idx="7">
                  <c:v>425.9388002</c:v>
                </c:pt>
                <c:pt idx="8">
                  <c:v>52.278746829999996</c:v>
                </c:pt>
                <c:pt idx="9">
                  <c:v>202.14657328999999</c:v>
                </c:pt>
                <c:pt idx="10">
                  <c:v>36.301895819999999</c:v>
                </c:pt>
                <c:pt idx="11">
                  <c:v>31.275803790000005</c:v>
                </c:pt>
                <c:pt idx="12">
                  <c:v>86.118876</c:v>
                </c:pt>
                <c:pt idx="13">
                  <c:v>36.660110469999999</c:v>
                </c:pt>
                <c:pt idx="14">
                  <c:v>78.837328479999982</c:v>
                </c:pt>
                <c:pt idx="15">
                  <c:v>13.193571349999999</c:v>
                </c:pt>
                <c:pt idx="16">
                  <c:v>43.330489470000003</c:v>
                </c:pt>
                <c:pt idx="17">
                  <c:v>881.26953227000001</c:v>
                </c:pt>
                <c:pt idx="18">
                  <c:v>40.843723590000003</c:v>
                </c:pt>
                <c:pt idx="19">
                  <c:v>56.90205782999999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D4-4C89-92BE-1ABBEB225F34}"/>
            </c:ext>
          </c:extLst>
        </c:ser>
        <c:ser>
          <c:idx val="3"/>
          <c:order val="3"/>
          <c:tx>
            <c:strRef>
              <c:f>'Export Valor &amp; Volumen'!$N$120</c:f>
              <c:strCache>
                <c:ptCount val="1"/>
                <c:pt idx="0">
                  <c:v>Ene-Jun 25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'Export Valor &amp; Volumen'!$D$121:$D$140</c:f>
              <c:strCache>
                <c:ptCount val="20"/>
                <c:pt idx="0">
                  <c:v> Mineral de Zinc </c:v>
                </c:pt>
                <c:pt idx="1">
                  <c:v> Mineral de Plata  </c:v>
                </c:pt>
                <c:pt idx="2">
                  <c:v> Mineral de Plomo </c:v>
                </c:pt>
                <c:pt idx="3">
                  <c:v> Boratos </c:v>
                </c:pt>
                <c:pt idx="4">
                  <c:v> Mineral Antimonio </c:v>
                </c:pt>
                <c:pt idx="5">
                  <c:v> Wolfram </c:v>
                </c:pt>
                <c:pt idx="6">
                  <c:v> Estaño Metálico </c:v>
                </c:pt>
                <c:pt idx="7">
                  <c:v> Oro Metálico </c:v>
                </c:pt>
                <c:pt idx="8">
                  <c:v> Plata Metálica </c:v>
                </c:pt>
                <c:pt idx="9">
                  <c:v> Soya (Derivados y Granos) </c:v>
                </c:pt>
                <c:pt idx="10">
                  <c:v> Girasol (Productos derivados) </c:v>
                </c:pt>
                <c:pt idx="11">
                  <c:v> Azucar y Alcohol Etílico </c:v>
                </c:pt>
                <c:pt idx="12">
                  <c:v> Carne Boviana </c:v>
                </c:pt>
                <c:pt idx="13">
                  <c:v> Quinua </c:v>
                </c:pt>
                <c:pt idx="14">
                  <c:v> Castaña </c:v>
                </c:pt>
                <c:pt idx="15">
                  <c:v> Leche en Polvo y Fluida </c:v>
                </c:pt>
                <c:pt idx="16">
                  <c:v> Productos Alimenticios </c:v>
                </c:pt>
                <c:pt idx="17">
                  <c:v> Gas Natural </c:v>
                </c:pt>
                <c:pt idx="18">
                  <c:v> Madera y sus Manufacturas </c:v>
                </c:pt>
                <c:pt idx="19">
                  <c:v> Urea Granulada </c:v>
                </c:pt>
              </c:strCache>
            </c:strRef>
          </c:cat>
          <c:val>
            <c:numRef>
              <c:f>'Export Valor &amp; Volumen'!$N$121:$N$140</c:f>
              <c:numCache>
                <c:formatCode>_(* #,##0_);_(* \(#,##0\);_(* "-"??_);_(@_)</c:formatCode>
                <c:ptCount val="20"/>
                <c:pt idx="0">
                  <c:v>670.82069386000001</c:v>
                </c:pt>
                <c:pt idx="1">
                  <c:v>655.12444009000001</c:v>
                </c:pt>
                <c:pt idx="2">
                  <c:v>99.380120109999993</c:v>
                </c:pt>
                <c:pt idx="3">
                  <c:v>29.765633019999999</c:v>
                </c:pt>
                <c:pt idx="4">
                  <c:v>48.953504200000005</c:v>
                </c:pt>
                <c:pt idx="5">
                  <c:v>17.901976489999999</c:v>
                </c:pt>
                <c:pt idx="6">
                  <c:v>235.09090015999999</c:v>
                </c:pt>
                <c:pt idx="7">
                  <c:v>398.68543426000002</c:v>
                </c:pt>
                <c:pt idx="8">
                  <c:v>58.925503019999994</c:v>
                </c:pt>
                <c:pt idx="9">
                  <c:v>220.29188895000001</c:v>
                </c:pt>
                <c:pt idx="10">
                  <c:v>16.119165470000002</c:v>
                </c:pt>
                <c:pt idx="11">
                  <c:v>22.933256999999998</c:v>
                </c:pt>
                <c:pt idx="12">
                  <c:v>59.481934509999988</c:v>
                </c:pt>
                <c:pt idx="13">
                  <c:v>41.421387300000006</c:v>
                </c:pt>
                <c:pt idx="14">
                  <c:v>108.56451035000001</c:v>
                </c:pt>
                <c:pt idx="15">
                  <c:v>10.584254169999999</c:v>
                </c:pt>
                <c:pt idx="16">
                  <c:v>36.585093010000001</c:v>
                </c:pt>
                <c:pt idx="17">
                  <c:v>571.73099630000002</c:v>
                </c:pt>
                <c:pt idx="18">
                  <c:v>29.535695570000001</c:v>
                </c:pt>
                <c:pt idx="19">
                  <c:v>52.537201200000005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D4-4C89-92BE-1ABBEB225F34}"/>
            </c:ext>
          </c:extLst>
        </c:ser>
        <c:ser>
          <c:idx val="4"/>
          <c:order val="4"/>
          <c:tx>
            <c:strRef>
              <c:f>'Export Valor &amp; Volumen'!$O$120</c:f>
              <c:strCache>
                <c:ptCount val="1"/>
                <c:pt idx="0">
                  <c:v>Ene-Jun 26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6553608620811549E-17"/>
                  <c:y val="1.5205587583072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D4-4C89-92BE-1ABBEB225F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 Valor &amp; Volumen'!$D$121:$D$140</c:f>
              <c:strCache>
                <c:ptCount val="20"/>
                <c:pt idx="0">
                  <c:v> Mineral de Zinc </c:v>
                </c:pt>
                <c:pt idx="1">
                  <c:v> Mineral de Plata  </c:v>
                </c:pt>
                <c:pt idx="2">
                  <c:v> Mineral de Plomo </c:v>
                </c:pt>
                <c:pt idx="3">
                  <c:v> Boratos </c:v>
                </c:pt>
                <c:pt idx="4">
                  <c:v> Mineral Antimonio </c:v>
                </c:pt>
                <c:pt idx="5">
                  <c:v> Wolfram </c:v>
                </c:pt>
                <c:pt idx="6">
                  <c:v> Estaño Metálico </c:v>
                </c:pt>
                <c:pt idx="7">
                  <c:v> Oro Metálico </c:v>
                </c:pt>
                <c:pt idx="8">
                  <c:v> Plata Metálica </c:v>
                </c:pt>
                <c:pt idx="9">
                  <c:v> Soya (Derivados y Granos) </c:v>
                </c:pt>
                <c:pt idx="10">
                  <c:v> Girasol (Productos derivados) </c:v>
                </c:pt>
                <c:pt idx="11">
                  <c:v> Azucar y Alcohol Etílico </c:v>
                </c:pt>
                <c:pt idx="12">
                  <c:v> Carne Boviana </c:v>
                </c:pt>
                <c:pt idx="13">
                  <c:v> Quinua </c:v>
                </c:pt>
                <c:pt idx="14">
                  <c:v> Castaña </c:v>
                </c:pt>
                <c:pt idx="15">
                  <c:v> Leche en Polvo y Fluida </c:v>
                </c:pt>
                <c:pt idx="16">
                  <c:v> Productos Alimenticios </c:v>
                </c:pt>
                <c:pt idx="17">
                  <c:v> Gas Natural </c:v>
                </c:pt>
                <c:pt idx="18">
                  <c:v> Madera y sus Manufacturas </c:v>
                </c:pt>
                <c:pt idx="19">
                  <c:v> Urea Granulada </c:v>
                </c:pt>
              </c:strCache>
            </c:strRef>
          </c:cat>
          <c:val>
            <c:numRef>
              <c:f>'Export Valor &amp; Volumen'!$O$121:$O$140</c:f>
              <c:numCache>
                <c:formatCode>_(* #,##0_);_(* \(#,##0\);_(* "-"??_);_(@_)</c:formatCode>
                <c:ptCount val="20"/>
                <c:pt idx="0">
                  <c:v>794.09999999999991</c:v>
                </c:pt>
                <c:pt idx="1">
                  <c:v>1836.5</c:v>
                </c:pt>
                <c:pt idx="2">
                  <c:v>87.899999999999991</c:v>
                </c:pt>
                <c:pt idx="3">
                  <c:v>27.000000000000004</c:v>
                </c:pt>
                <c:pt idx="4">
                  <c:v>23.2</c:v>
                </c:pt>
                <c:pt idx="5">
                  <c:v>100.5</c:v>
                </c:pt>
                <c:pt idx="6">
                  <c:v>275.3</c:v>
                </c:pt>
                <c:pt idx="7">
                  <c:v>1086.5999999999999</c:v>
                </c:pt>
                <c:pt idx="8">
                  <c:v>142.29999999999998</c:v>
                </c:pt>
                <c:pt idx="9">
                  <c:v>331.01236211000003</c:v>
                </c:pt>
                <c:pt idx="10">
                  <c:v>13.238336329999999</c:v>
                </c:pt>
                <c:pt idx="11">
                  <c:v>40.691812330000005</c:v>
                </c:pt>
                <c:pt idx="12">
                  <c:v>86.199999999999989</c:v>
                </c:pt>
                <c:pt idx="13">
                  <c:v>26.400000000000002</c:v>
                </c:pt>
                <c:pt idx="14">
                  <c:v>123.09999999999998</c:v>
                </c:pt>
                <c:pt idx="15">
                  <c:v>10.7</c:v>
                </c:pt>
                <c:pt idx="16">
                  <c:v>17.3</c:v>
                </c:pt>
                <c:pt idx="17">
                  <c:v>498.1</c:v>
                </c:pt>
                <c:pt idx="18">
                  <c:v>22.7</c:v>
                </c:pt>
                <c:pt idx="19">
                  <c:v>80.400000000000006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D4-4C89-92BE-1ABBEB225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0"/>
        <c:axId val="1832853840"/>
        <c:axId val="1832858736"/>
      </c:barChart>
      <c:catAx>
        <c:axId val="183285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32858736"/>
        <c:crosses val="autoZero"/>
        <c:auto val="1"/>
        <c:lblAlgn val="ctr"/>
        <c:lblOffset val="100"/>
        <c:noMultiLvlLbl val="0"/>
      </c:catAx>
      <c:valAx>
        <c:axId val="183285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3285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3994507876435318"/>
          <c:w val="0.99968856629851"/>
          <c:h val="4.16593122629922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0.46074</cdr:x>
      <cdr:y>0.11862</cdr:y>
    </cdr:from>
    <cdr:to>
      <cdr:x>0.82208</cdr:x>
      <cdr:y>0.18516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A0DE89B9-5806-45FB-9CC9-E5C31E4BC588}"/>
            </a:ext>
          </a:extLst>
        </cdr:cNvPr>
        <cdr:cNvSpPr txBox="1"/>
      </cdr:nvSpPr>
      <cdr:spPr>
        <a:xfrm xmlns:a="http://schemas.openxmlformats.org/drawingml/2006/main">
          <a:off x="6860774" y="766946"/>
          <a:ext cx="5380624" cy="430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>
              <a:latin typeface="Arial Nova Cond Light" panose="020B0306020202020204" pitchFamily="34" charset="0"/>
            </a:rPr>
            <a:t>Alimentos</a:t>
          </a:r>
          <a:endParaRPr lang="en-US" sz="1100" b="1" dirty="0">
            <a:latin typeface="Arial Nova Cond Light" panose="020B0306020202020204" pitchFamily="34" charset="0"/>
          </a:endParaRPr>
        </a:p>
      </cdr:txBody>
    </cdr:sp>
  </cdr:relSizeAnchor>
  <cdr:relSizeAnchor xmlns:cdr="http://schemas.openxmlformats.org/drawingml/2006/chartDrawing">
    <cdr:from>
      <cdr:x>0.8269</cdr:x>
      <cdr:y>0.12085</cdr:y>
    </cdr:from>
    <cdr:to>
      <cdr:x>0.894</cdr:x>
      <cdr:y>0.1748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0A1DEA75-AF09-477E-8CD3-B1FCF58D679A}"/>
            </a:ext>
          </a:extLst>
        </cdr:cNvPr>
        <cdr:cNvSpPr txBox="1"/>
      </cdr:nvSpPr>
      <cdr:spPr>
        <a:xfrm xmlns:a="http://schemas.openxmlformats.org/drawingml/2006/main">
          <a:off x="12313139" y="781368"/>
          <a:ext cx="999169" cy="3488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 b="1">
              <a:latin typeface="Arial Nova Cond Light" panose="020B0306020202020204" pitchFamily="34" charset="0"/>
            </a:rPr>
            <a:t>Gas</a:t>
          </a:r>
        </a:p>
      </cdr:txBody>
    </cdr:sp>
  </cdr:relSizeAnchor>
  <cdr:relSizeAnchor xmlns:cdr="http://schemas.openxmlformats.org/drawingml/2006/chartDrawing">
    <cdr:from>
      <cdr:x>0.90799</cdr:x>
      <cdr:y>0.11426</cdr:y>
    </cdr:from>
    <cdr:to>
      <cdr:x>1</cdr:x>
      <cdr:y>0.28689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D710DE72-0E7C-489F-8823-57E350783D76}"/>
            </a:ext>
          </a:extLst>
        </cdr:cNvPr>
        <cdr:cNvSpPr txBox="1"/>
      </cdr:nvSpPr>
      <cdr:spPr>
        <a:xfrm xmlns:a="http://schemas.openxmlformats.org/drawingml/2006/main">
          <a:off x="11617959" y="873771"/>
          <a:ext cx="1177291" cy="1320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>
              <a:latin typeface="Arial Nova Cond Light" panose="020B0306020202020204" pitchFamily="34" charset="0"/>
            </a:rPr>
            <a:t>Otras</a:t>
          </a:r>
          <a:r>
            <a:rPr lang="en-US" sz="1600" b="1" baseline="0">
              <a:latin typeface="Arial Nova Cond Light" panose="020B0306020202020204" pitchFamily="34" charset="0"/>
            </a:rPr>
            <a:t> </a:t>
          </a:r>
          <a:r>
            <a:rPr lang="en-US" sz="1600" b="1">
              <a:latin typeface="Arial Nova Cond Light" panose="020B0306020202020204" pitchFamily="34" charset="0"/>
            </a:rPr>
            <a:t>Industriales</a:t>
          </a:r>
        </a:p>
      </cdr:txBody>
    </cdr:sp>
  </cdr:relSizeAnchor>
  <cdr:relSizeAnchor xmlns:cdr="http://schemas.openxmlformats.org/drawingml/2006/chartDrawing">
    <cdr:from>
      <cdr:x>0.04846</cdr:x>
      <cdr:y>0.11724</cdr:y>
    </cdr:from>
    <cdr:to>
      <cdr:x>0.4098</cdr:x>
      <cdr:y>0.18378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61434C82-9F28-49D0-AF48-26128F113BA2}"/>
            </a:ext>
          </a:extLst>
        </cdr:cNvPr>
        <cdr:cNvSpPr txBox="1"/>
      </cdr:nvSpPr>
      <cdr:spPr>
        <a:xfrm xmlns:a="http://schemas.openxmlformats.org/drawingml/2006/main">
          <a:off x="590817" y="796471"/>
          <a:ext cx="4405457" cy="452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1600" b="1" dirty="0">
              <a:latin typeface="Arial Nova Cond Light" panose="020B0306020202020204" pitchFamily="34" charset="0"/>
            </a:rPr>
            <a:t>Minerales y Metales</a:t>
          </a:r>
          <a:endParaRPr lang="es-MX" sz="1100" b="1" dirty="0">
            <a:latin typeface="Arial Nova Cond Light" panose="020B0306020202020204" pitchFamily="34" charset="0"/>
          </a:endParaRPr>
        </a:p>
      </cdr:txBody>
    </cdr:sp>
  </cdr:relSizeAnchor>
  <cdr:relSizeAnchor xmlns:cdr="http://schemas.openxmlformats.org/drawingml/2006/chartDrawing">
    <cdr:from>
      <cdr:x>0.06907</cdr:x>
      <cdr:y>0.77367</cdr:y>
    </cdr:from>
    <cdr:to>
      <cdr:x>0.10152</cdr:x>
      <cdr:y>0.81509</cdr:y>
    </cdr:to>
    <cdr:sp macro="" textlink="">
      <cdr:nvSpPr>
        <cdr:cNvPr id="6" name="Flecha: hacia abajo 5">
          <a:extLst xmlns:a="http://schemas.openxmlformats.org/drawingml/2006/main">
            <a:ext uri="{FF2B5EF4-FFF2-40B4-BE49-F238E27FC236}">
              <a16:creationId xmlns:a16="http://schemas.microsoft.com/office/drawing/2014/main" id="{E622752F-6E3A-447E-8861-2755F15E89CC}"/>
            </a:ext>
          </a:extLst>
        </cdr:cNvPr>
        <cdr:cNvSpPr/>
      </cdr:nvSpPr>
      <cdr:spPr>
        <a:xfrm xmlns:a="http://schemas.openxmlformats.org/drawingml/2006/main" rot="10800000">
          <a:off x="842107" y="5255846"/>
          <a:ext cx="395654" cy="281354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BO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360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0:notes"/>
          <p:cNvSpPr txBox="1">
            <a:spLocks noGrp="1"/>
          </p:cNvSpPr>
          <p:nvPr>
            <p:ph type="body" idx="1"/>
          </p:nvPr>
        </p:nvSpPr>
        <p:spPr>
          <a:xfrm>
            <a:off x="725409" y="3420670"/>
            <a:ext cx="5803268" cy="2798730"/>
          </a:xfrm>
          <a:prstGeom prst="rect">
            <a:avLst/>
          </a:prstGeom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9" name="Google Shape;5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3838" y="889000"/>
            <a:ext cx="4265612" cy="2398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8231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0:notes"/>
          <p:cNvSpPr txBox="1">
            <a:spLocks noGrp="1"/>
          </p:cNvSpPr>
          <p:nvPr>
            <p:ph type="body" idx="1"/>
          </p:nvPr>
        </p:nvSpPr>
        <p:spPr>
          <a:xfrm>
            <a:off x="725409" y="3420670"/>
            <a:ext cx="5803268" cy="2798730"/>
          </a:xfrm>
          <a:prstGeom prst="rect">
            <a:avLst/>
          </a:prstGeom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9" name="Google Shape;5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3838" y="889000"/>
            <a:ext cx="4265612" cy="2398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8219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0:notes"/>
          <p:cNvSpPr txBox="1">
            <a:spLocks noGrp="1"/>
          </p:cNvSpPr>
          <p:nvPr>
            <p:ph type="body" idx="1"/>
          </p:nvPr>
        </p:nvSpPr>
        <p:spPr>
          <a:xfrm>
            <a:off x="725409" y="3420670"/>
            <a:ext cx="5803268" cy="2798730"/>
          </a:xfrm>
          <a:prstGeom prst="rect">
            <a:avLst/>
          </a:prstGeom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9" name="Google Shape;5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3838" y="889000"/>
            <a:ext cx="4265612" cy="2398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3204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0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0:notes"/>
          <p:cNvSpPr txBox="1">
            <a:spLocks noGrp="1"/>
          </p:cNvSpPr>
          <p:nvPr>
            <p:ph type="body" idx="1"/>
          </p:nvPr>
        </p:nvSpPr>
        <p:spPr>
          <a:xfrm>
            <a:off x="725409" y="3420670"/>
            <a:ext cx="5803268" cy="2798730"/>
          </a:xfrm>
          <a:prstGeom prst="rect">
            <a:avLst/>
          </a:prstGeom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9" name="Google Shape;5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3838" y="889000"/>
            <a:ext cx="4265612" cy="23987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4607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606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141B49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846320"/>
            <a:ext cx="3840480" cy="3840480"/>
          </a:xfrm>
          <a:prstGeom prst="ellipse">
            <a:avLst/>
          </a:prstGeom>
          <a:solidFill>
            <a:srgbClr val="141B49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975719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16 DE AGOSTO 2026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90513" y="1838707"/>
            <a:ext cx="10241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Almendra Chiquitana </a:t>
            </a: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 el Ciclo Exportador Boliviano</a:t>
            </a:r>
            <a:endParaRPr kumimoji="0" lang="es-MX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586753" y="3702426"/>
            <a:ext cx="9667539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 un fruto silvestre del bosque seco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 una cadena exportadora articulada, biodiversa y con impacto social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 flipV="1">
            <a:off x="2375647" y="5230906"/>
            <a:ext cx="878720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93172" y="5417821"/>
            <a:ext cx="1068772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Martin Rapp |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CHIQUITANIA NOVEL FOODS  ·  SUNIMA — Producción, Investigación y Desarrollo desde 2021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kumimoji="0" lang="es-MX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589007" y="5737861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2980" y="314765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b="1" kern="0" spc="200"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s-MX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capítulos, una misma lógica: Leer las señales y decidir a tiempo</a:t>
            </a:r>
            <a:endParaRPr lang="es-MX" sz="2400" dirty="0"/>
          </a:p>
        </p:txBody>
      </p:sp>
      <p:sp>
        <p:nvSpPr>
          <p:cNvPr id="4" name="Shape 2"/>
          <p:cNvSpPr/>
          <p:nvPr/>
        </p:nvSpPr>
        <p:spPr>
          <a:xfrm>
            <a:off x="640080" y="1896742"/>
            <a:ext cx="10881360" cy="1229230"/>
          </a:xfrm>
          <a:prstGeom prst="roundRect">
            <a:avLst>
              <a:gd name="adj" fmla="val 8696"/>
            </a:avLst>
          </a:prstGeom>
          <a:solidFill>
            <a:srgbClr val="F4F6FB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96742"/>
            <a:ext cx="9144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3200" b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s-MX" sz="3200">
              <a:solidFill>
                <a:srgbClr val="FF0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920240" y="1969894"/>
            <a:ext cx="3931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 Económico</a:t>
            </a:r>
            <a:endParaRPr lang="es-MX" sz="2800" dirty="0"/>
          </a:p>
        </p:txBody>
      </p:sp>
      <p:sp>
        <p:nvSpPr>
          <p:cNvPr id="7" name="Text 5"/>
          <p:cNvSpPr/>
          <p:nvPr/>
        </p:nvSpPr>
        <p:spPr>
          <a:xfrm>
            <a:off x="6004560" y="2174996"/>
            <a:ext cx="52578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Bolivia necesita exportar alimentos, no solo recursos no renovables</a:t>
            </a:r>
            <a:endParaRPr lang="es-MX" sz="2400" dirty="0"/>
          </a:p>
        </p:txBody>
      </p:sp>
      <p:sp>
        <p:nvSpPr>
          <p:cNvPr id="8" name="Shape 6"/>
          <p:cNvSpPr/>
          <p:nvPr/>
        </p:nvSpPr>
        <p:spPr>
          <a:xfrm>
            <a:off x="640080" y="3321186"/>
            <a:ext cx="1088136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883920" y="3459303"/>
            <a:ext cx="9144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32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1935480" y="3513847"/>
            <a:ext cx="3931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Ciclo de Vida</a:t>
            </a:r>
            <a:endParaRPr lang="es-MX" sz="2800" dirty="0"/>
          </a:p>
        </p:txBody>
      </p:sp>
      <p:sp>
        <p:nvSpPr>
          <p:cNvPr id="11" name="Text 9"/>
          <p:cNvSpPr/>
          <p:nvPr/>
        </p:nvSpPr>
        <p:spPr>
          <a:xfrm>
            <a:off x="5989320" y="3513847"/>
            <a:ext cx="52578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oportunidad embrionaria con potencialidad particular</a:t>
            </a:r>
            <a:endParaRPr lang="es-MX" sz="2400" dirty="0"/>
          </a:p>
        </p:txBody>
      </p:sp>
      <p:sp>
        <p:nvSpPr>
          <p:cNvPr id="16" name="Shape 14"/>
          <p:cNvSpPr/>
          <p:nvPr/>
        </p:nvSpPr>
        <p:spPr>
          <a:xfrm>
            <a:off x="640080" y="4694806"/>
            <a:ext cx="1088136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655320" y="4812615"/>
            <a:ext cx="10881360" cy="841248"/>
          </a:xfrm>
          <a:prstGeom prst="roundRect">
            <a:avLst>
              <a:gd name="adj" fmla="val 8696"/>
            </a:avLst>
          </a:prstGeom>
          <a:solidFill>
            <a:srgbClr val="F4F6FB"/>
          </a:solidFill>
          <a:ln/>
        </p:spPr>
      </p:sp>
      <p:sp>
        <p:nvSpPr>
          <p:cNvPr id="21" name="Text 19"/>
          <p:cNvSpPr/>
          <p:nvPr/>
        </p:nvSpPr>
        <p:spPr>
          <a:xfrm>
            <a:off x="883920" y="4812615"/>
            <a:ext cx="9144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32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s-MX" sz="3200" dirty="0">
              <a:solidFill>
                <a:srgbClr val="FF0000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1935480" y="4885767"/>
            <a:ext cx="3931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Mensajes Clave</a:t>
            </a:r>
            <a:endParaRPr lang="es-MX" sz="2800" dirty="0"/>
          </a:p>
        </p:txBody>
      </p:sp>
      <p:sp>
        <p:nvSpPr>
          <p:cNvPr id="23" name="Text 21"/>
          <p:cNvSpPr/>
          <p:nvPr/>
        </p:nvSpPr>
        <p:spPr>
          <a:xfrm>
            <a:off x="6004560" y="4885767"/>
            <a:ext cx="525780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Predeterminados, trayectorias y decisiones para actuar</a:t>
            </a:r>
            <a:endParaRPr lang="es-MX" sz="2400" dirty="0"/>
          </a:p>
        </p:txBody>
      </p:sp>
      <p:sp>
        <p:nvSpPr>
          <p:cNvPr id="24" name="Text 22"/>
          <p:cNvSpPr/>
          <p:nvPr/>
        </p:nvSpPr>
        <p:spPr>
          <a:xfrm>
            <a:off x="472440" y="5836743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s-MX" sz="1000"/>
          </a:p>
        </p:txBody>
      </p:sp>
      <p:sp>
        <p:nvSpPr>
          <p:cNvPr id="25" name="Text 23"/>
          <p:cNvSpPr/>
          <p:nvPr/>
        </p:nvSpPr>
        <p:spPr>
          <a:xfrm>
            <a:off x="7174992" y="6462895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s-MX" sz="90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s-MX" sz="90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86F8B0A6-CE0F-46E9-A3A4-73C846E55F74}"/>
              </a:ext>
            </a:extLst>
          </p:cNvPr>
          <p:cNvSpPr/>
          <p:nvPr/>
        </p:nvSpPr>
        <p:spPr>
          <a:xfrm>
            <a:off x="745588" y="425608"/>
            <a:ext cx="126612" cy="1440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029200" cy="5029200"/>
          </a:xfrm>
          <a:prstGeom prst="ellipse">
            <a:avLst/>
          </a:prstGeom>
          <a:solidFill>
            <a:srgbClr val="141B49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10312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0" dirty="0"/>
          </a:p>
        </p:txBody>
      </p:sp>
      <p:sp>
        <p:nvSpPr>
          <p:cNvPr id="4" name="Text 2"/>
          <p:cNvSpPr/>
          <p:nvPr/>
        </p:nvSpPr>
        <p:spPr>
          <a:xfrm>
            <a:off x="868680" y="214884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0" dirty="0">
              <a:solidFill>
                <a:srgbClr val="FF00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291840" y="274320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</a:t>
            </a: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Económico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3291840" y="4176094"/>
            <a:ext cx="66815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economía que necesita generar divisas de forma sostenida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"/>
          <p:cNvSpPr txBox="1"/>
          <p:nvPr/>
        </p:nvSpPr>
        <p:spPr>
          <a:xfrm>
            <a:off x="0" y="2937714"/>
            <a:ext cx="12192000" cy="84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s-MX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Ciclo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lang="es-MX" sz="48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Exportador</a:t>
            </a:r>
            <a:endParaRPr kumimoji="0" sz="5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Medio marco 6">
            <a:extLst>
              <a:ext uri="{FF2B5EF4-FFF2-40B4-BE49-F238E27FC236}">
                <a16:creationId xmlns:a16="http://schemas.microsoft.com/office/drawing/2014/main" id="{D870DB8D-3321-4E4E-A1E4-A1360EB57677}"/>
              </a:ext>
            </a:extLst>
          </p:cNvPr>
          <p:cNvSpPr/>
          <p:nvPr/>
        </p:nvSpPr>
        <p:spPr>
          <a:xfrm>
            <a:off x="3671259" y="2503022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edio marco 7">
            <a:extLst>
              <a:ext uri="{FF2B5EF4-FFF2-40B4-BE49-F238E27FC236}">
                <a16:creationId xmlns:a16="http://schemas.microsoft.com/office/drawing/2014/main" id="{FED2FC80-3C5D-4E76-B6C2-4F08A0DE2452}"/>
              </a:ext>
            </a:extLst>
          </p:cNvPr>
          <p:cNvSpPr/>
          <p:nvPr/>
        </p:nvSpPr>
        <p:spPr>
          <a:xfrm rot="10800000">
            <a:off x="7798906" y="4221560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86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200-00003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443811"/>
              </p:ext>
            </p:extLst>
          </p:nvPr>
        </p:nvGraphicFramePr>
        <p:xfrm>
          <a:off x="1019907" y="394833"/>
          <a:ext cx="9522069" cy="6068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907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200-00007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455348"/>
              </p:ext>
            </p:extLst>
          </p:nvPr>
        </p:nvGraphicFramePr>
        <p:xfrm>
          <a:off x="-1" y="64634"/>
          <a:ext cx="12192001" cy="6793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E622752F-6E3A-447E-8861-2755F15E89CC}"/>
              </a:ext>
            </a:extLst>
          </p:cNvPr>
          <p:cNvSpPr/>
          <p:nvPr/>
        </p:nvSpPr>
        <p:spPr>
          <a:xfrm rot="10800000">
            <a:off x="10559561" y="4923693"/>
            <a:ext cx="395654" cy="2813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D294D28B-6836-4B36-A79A-C674C8FA9020}"/>
              </a:ext>
            </a:extLst>
          </p:cNvPr>
          <p:cNvSpPr/>
          <p:nvPr/>
        </p:nvSpPr>
        <p:spPr>
          <a:xfrm rot="10800000">
            <a:off x="1356946" y="5310554"/>
            <a:ext cx="395654" cy="2813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C1A39AF9-EED3-4C7F-8CF9-087B1C0ACB98}"/>
              </a:ext>
            </a:extLst>
          </p:cNvPr>
          <p:cNvSpPr/>
          <p:nvPr/>
        </p:nvSpPr>
        <p:spPr>
          <a:xfrm rot="10800000">
            <a:off x="4812323" y="4923692"/>
            <a:ext cx="395654" cy="2813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6E45F93C-BB51-42A0-A00F-96F9A705C8C7}"/>
              </a:ext>
            </a:extLst>
          </p:cNvPr>
          <p:cNvSpPr/>
          <p:nvPr/>
        </p:nvSpPr>
        <p:spPr>
          <a:xfrm rot="10800000">
            <a:off x="5981699" y="6034454"/>
            <a:ext cx="395654" cy="2813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6B36AD23-4278-4C5A-9A6E-FC93D6FA8021}"/>
              </a:ext>
            </a:extLst>
          </p:cNvPr>
          <p:cNvSpPr/>
          <p:nvPr/>
        </p:nvSpPr>
        <p:spPr>
          <a:xfrm rot="10800000">
            <a:off x="4230566" y="5205046"/>
            <a:ext cx="395654" cy="2813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60715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"/>
          <p:cNvSpPr txBox="1"/>
          <p:nvPr/>
        </p:nvSpPr>
        <p:spPr>
          <a:xfrm>
            <a:off x="0" y="2937714"/>
            <a:ext cx="12192000" cy="84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s-MX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Hidrocarburos + Minerales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lang="es-MX" sz="48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vs. Alimentos</a:t>
            </a:r>
            <a:endParaRPr kumimoji="0" sz="5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Medio marco 6">
            <a:extLst>
              <a:ext uri="{FF2B5EF4-FFF2-40B4-BE49-F238E27FC236}">
                <a16:creationId xmlns:a16="http://schemas.microsoft.com/office/drawing/2014/main" id="{D870DB8D-3321-4E4E-A1E4-A1360EB57677}"/>
              </a:ext>
            </a:extLst>
          </p:cNvPr>
          <p:cNvSpPr/>
          <p:nvPr/>
        </p:nvSpPr>
        <p:spPr>
          <a:xfrm>
            <a:off x="1300199" y="2238902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edio marco 7">
            <a:extLst>
              <a:ext uri="{FF2B5EF4-FFF2-40B4-BE49-F238E27FC236}">
                <a16:creationId xmlns:a16="http://schemas.microsoft.com/office/drawing/2014/main" id="{FED2FC80-3C5D-4E76-B6C2-4F08A0DE2452}"/>
              </a:ext>
            </a:extLst>
          </p:cNvPr>
          <p:cNvSpPr/>
          <p:nvPr/>
        </p:nvSpPr>
        <p:spPr>
          <a:xfrm rot="10800000">
            <a:off x="9553278" y="4485680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50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74544" y="30597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Exportar alimentos es una trayectoria distinta a exportar minerales o hidrocarburos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4297680"/>
          </a:xfrm>
          <a:prstGeom prst="roundRect">
            <a:avLst>
              <a:gd name="adj" fmla="val 1702"/>
            </a:avLst>
          </a:prstGeom>
          <a:solidFill>
            <a:srgbClr val="F4F6FB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0116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Minerales</a:t>
            </a:r>
            <a:r>
              <a:rPr lang="en-US" sz="2400" b="1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2400" b="1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Hidrocarburos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2514600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Recurso finito</a:t>
            </a:r>
            <a:r>
              <a:rPr lang="en-US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cada tonelada exportada es una tonelada menos en el subsuelo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3410712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muy </a:t>
            </a:r>
            <a:r>
              <a:rPr lang="en-US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sensible al ciclo de precios internacionales</a:t>
            </a:r>
            <a:r>
              <a:rPr lang="en-US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fuera del control</a:t>
            </a:r>
            <a:r>
              <a:rPr lang="en-US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boliviano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0" y="4306824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Cadena de valor corta</a:t>
            </a:r>
            <a:r>
              <a:rPr lang="en-US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extracción y exportación, poco empleo aguas abajo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14400" y="5202936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genera </a:t>
            </a:r>
            <a:r>
              <a:rPr lang="en-US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activo productivo que se renueve año tras año</a:t>
            </a:r>
            <a:endParaRPr lang="en-US" b="1" dirty="0"/>
          </a:p>
        </p:txBody>
      </p:sp>
      <p:sp>
        <p:nvSpPr>
          <p:cNvPr id="10" name="Shape 8"/>
          <p:cNvSpPr/>
          <p:nvPr/>
        </p:nvSpPr>
        <p:spPr>
          <a:xfrm>
            <a:off x="6263640" y="1783080"/>
            <a:ext cx="5257800" cy="4297680"/>
          </a:xfrm>
          <a:prstGeom prst="roundRect">
            <a:avLst>
              <a:gd name="adj" fmla="val 1702"/>
            </a:avLst>
          </a:prstGeom>
          <a:solidFill>
            <a:srgbClr val="1E2761"/>
          </a:solidFill>
          <a:ln/>
        </p:spPr>
      </p:sp>
      <p:sp>
        <p:nvSpPr>
          <p:cNvPr id="11" name="Text 9"/>
          <p:cNvSpPr/>
          <p:nvPr/>
        </p:nvSpPr>
        <p:spPr>
          <a:xfrm>
            <a:off x="6333976" y="2048608"/>
            <a:ext cx="52179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Alimentos con identidad territorial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6537960" y="2688688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Recurso renovable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El árbol produce cada año, hasta 60 años de vida útil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3528881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Cadena de valor larga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16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Recolección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beneficiado, transformación, marca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37960" y="4344807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se reparte en el territorio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comunidades, productores, transformadores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37960" y="5202936"/>
            <a:ext cx="4754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Construye un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activo exportador permanente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no un stock que se agota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4F2FAC05-C52F-4E84-9A41-21F1D4E18CA0}"/>
              </a:ext>
            </a:extLst>
          </p:cNvPr>
          <p:cNvSpPr/>
          <p:nvPr/>
        </p:nvSpPr>
        <p:spPr>
          <a:xfrm>
            <a:off x="436096" y="545123"/>
            <a:ext cx="182880" cy="14946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"/>
          <p:cNvSpPr txBox="1"/>
          <p:nvPr/>
        </p:nvSpPr>
        <p:spPr>
          <a:xfrm>
            <a:off x="0" y="2937714"/>
            <a:ext cx="12192000" cy="84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s-MX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Ajuste Económico</a:t>
            </a:r>
          </a:p>
        </p:txBody>
      </p:sp>
      <p:sp>
        <p:nvSpPr>
          <p:cNvPr id="7" name="Medio marco 6">
            <a:extLst>
              <a:ext uri="{FF2B5EF4-FFF2-40B4-BE49-F238E27FC236}">
                <a16:creationId xmlns:a16="http://schemas.microsoft.com/office/drawing/2014/main" id="{D870DB8D-3321-4E4E-A1E4-A1360EB57677}"/>
              </a:ext>
            </a:extLst>
          </p:cNvPr>
          <p:cNvSpPr/>
          <p:nvPr/>
        </p:nvSpPr>
        <p:spPr>
          <a:xfrm>
            <a:off x="2374086" y="2375431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edio marco 7">
            <a:extLst>
              <a:ext uri="{FF2B5EF4-FFF2-40B4-BE49-F238E27FC236}">
                <a16:creationId xmlns:a16="http://schemas.microsoft.com/office/drawing/2014/main" id="{FED2FC80-3C5D-4E76-B6C2-4F08A0DE2452}"/>
              </a:ext>
            </a:extLst>
          </p:cNvPr>
          <p:cNvSpPr/>
          <p:nvPr/>
        </p:nvSpPr>
        <p:spPr>
          <a:xfrm rot="10800000">
            <a:off x="8369257" y="3608243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43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77240" y="388620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s-MX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</a:t>
            </a:r>
            <a:r>
              <a:rPr lang="es-MX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 Económico que viene </a:t>
            </a:r>
            <a:r>
              <a:rPr lang="es-MX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 a encarecer la “economía tradicional” </a:t>
            </a:r>
          </a:p>
          <a:p>
            <a:pPr marL="0" indent="0">
              <a:buNone/>
            </a:pPr>
            <a:r>
              <a:rPr lang="es-MX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y por eso </a:t>
            </a:r>
            <a:r>
              <a:rPr lang="es-MX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exige innovar</a:t>
            </a:r>
            <a:endParaRPr lang="es-MX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520440" cy="1600200"/>
          </a:xfrm>
          <a:prstGeom prst="roundRect">
            <a:avLst>
              <a:gd name="adj" fmla="val 4571"/>
            </a:avLst>
          </a:prstGeom>
          <a:solidFill>
            <a:srgbClr val="F4F6FB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9202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 a x%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68680" y="2578608"/>
            <a:ext cx="30632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b="1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inflación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acumulada en 2025;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Gobierno </a:t>
            </a:r>
            <a:r>
              <a:rPr lang="en-US" sz="1400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proyecta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10% para 2026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9120" y="1783080"/>
            <a:ext cx="3520440" cy="1600200"/>
          </a:xfrm>
          <a:prstGeom prst="roundRect">
            <a:avLst>
              <a:gd name="adj" fmla="val 4571"/>
            </a:avLst>
          </a:prstGeom>
          <a:solidFill>
            <a:srgbClr val="F4F6FB"/>
          </a:solidFill>
          <a:ln/>
        </p:spPr>
      </p:sp>
      <p:sp>
        <p:nvSpPr>
          <p:cNvPr id="8" name="Text 6"/>
          <p:cNvSpPr/>
          <p:nvPr/>
        </p:nvSpPr>
        <p:spPr>
          <a:xfrm>
            <a:off x="4503420" y="1892808"/>
            <a:ext cx="3291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Bs 6,96 → 9,8 a 11+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4617720" y="2578608"/>
            <a:ext cx="31775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b="1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depreciación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 boliviano desde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flexibilización cambiaria (jun-2026)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38160" y="1783080"/>
            <a:ext cx="3520440" cy="1600200"/>
          </a:xfrm>
          <a:prstGeom prst="roundRect">
            <a:avLst>
              <a:gd name="adj" fmla="val 4571"/>
            </a:avLst>
          </a:prstGeom>
          <a:solidFill>
            <a:srgbClr val="F4F6FB"/>
          </a:solidFill>
          <a:ln/>
        </p:spPr>
      </p:sp>
      <p:sp>
        <p:nvSpPr>
          <p:cNvPr id="11" name="Text 9"/>
          <p:cNvSpPr/>
          <p:nvPr/>
        </p:nvSpPr>
        <p:spPr>
          <a:xfrm>
            <a:off x="8366760" y="19202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Subsidios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366760" y="2578608"/>
            <a:ext cx="30632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</a:t>
            </a:r>
            <a:r>
              <a:rPr lang="en-US" b="1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combustibles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otros </a:t>
            </a:r>
            <a:r>
              <a:rPr lang="en-US" sz="1400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precios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regulados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</a:t>
            </a:r>
            <a:r>
              <a:rPr lang="en-US" sz="1400" b="1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retiro</a:t>
            </a:r>
            <a:endParaRPr lang="en-US" sz="1400" b="1" dirty="0"/>
          </a:p>
        </p:txBody>
      </p:sp>
      <p:sp>
        <p:nvSpPr>
          <p:cNvPr id="13" name="Shape 11"/>
          <p:cNvSpPr/>
          <p:nvPr/>
        </p:nvSpPr>
        <p:spPr>
          <a:xfrm>
            <a:off x="640080" y="3657599"/>
            <a:ext cx="10881360" cy="2488223"/>
          </a:xfrm>
          <a:prstGeom prst="roundRect">
            <a:avLst>
              <a:gd name="adj" fmla="val 3019"/>
            </a:avLst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840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kern="0" spc="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esto significa para un productor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914400" y="4206240"/>
            <a:ext cx="1033272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Producir “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siempre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 — con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insumos importados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combustible subvencionado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un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tipo de cambio fijo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se 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vuelve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vez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caro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respuesta no es resistir el ajuste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sino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salir de la lógica tradicional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productos con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menor dependencia de insumos importados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que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capturan valor agregado local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que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responden a una demanda internacional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dispuesta a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pagar por atributos 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(nutrición, origen, sostenibilidad) más que por volumen. 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Ahí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 donde la Almendra Chiquitana encaja.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Fuente: El Post, El Diario, Bloomberg Línea, MEFP — julio-agosto 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F64277B7-F729-4F27-BFE9-2B488F9487F7}"/>
              </a:ext>
            </a:extLst>
          </p:cNvPr>
          <p:cNvSpPr/>
          <p:nvPr/>
        </p:nvSpPr>
        <p:spPr>
          <a:xfrm>
            <a:off x="436096" y="545123"/>
            <a:ext cx="182880" cy="14946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74544" y="286984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Bolivia entra a un ciclo que exige más divisas,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 solo más minería y gas</a:t>
            </a:r>
            <a:endParaRPr kumimoji="0" lang="es-MX" sz="28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74544" y="5225970"/>
            <a:ext cx="7684665" cy="1095522"/>
          </a:xfrm>
          <a:prstGeom prst="roundRect">
            <a:avLst>
              <a:gd name="adj" fmla="val 3810"/>
            </a:avLst>
          </a:prstGeom>
          <a:solidFill>
            <a:srgbClr val="F4F6FB"/>
          </a:solidFill>
          <a:ln/>
        </p:spPr>
      </p:sp>
      <p:sp>
        <p:nvSpPr>
          <p:cNvPr id="8" name="Text 6"/>
          <p:cNvSpPr/>
          <p:nvPr/>
        </p:nvSpPr>
        <p:spPr>
          <a:xfrm>
            <a:off x="1020069" y="5347832"/>
            <a:ext cx="3108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2do</a:t>
            </a:r>
            <a:endParaRPr kumimoji="0" lang="es-MX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241453" y="5347832"/>
            <a:ext cx="876417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Lugar mundial de Bolivia en pérdida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 bosque primario tropical (2024-2025)</a:t>
            </a: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03617" y="1459349"/>
            <a:ext cx="10881360" cy="3465220"/>
          </a:xfrm>
          <a:prstGeom prst="roundRect">
            <a:avLst>
              <a:gd name="adj" fmla="val 347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s-BO" dirty="0"/>
          </a:p>
        </p:txBody>
      </p:sp>
      <p:sp>
        <p:nvSpPr>
          <p:cNvPr id="14" name="Text 12"/>
          <p:cNvSpPr/>
          <p:nvPr/>
        </p:nvSpPr>
        <p:spPr>
          <a:xfrm>
            <a:off x="1183445" y="163203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0" cap="none" spc="10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lectura de fondo</a:t>
            </a:r>
            <a:endParaRPr kumimoji="0" lang="es-MX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83445" y="2302704"/>
            <a:ext cx="103327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sz="2000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El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repunte reciente de exportaciones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está impulsado casi enteramente por minería (oro, zinc, metales preciosos). 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 un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alivio de corto plazo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sobre un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recurso agotable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El reto de fondo para 2026-2029 es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diversificar la canasta exportadora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hacia sectores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renovables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— productos agropecuarios, alimentos — que generen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divisas de forma sostenida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y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 dependan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 un 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ciclo de precios internacionales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 productos básicos.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Fuente: IBCE, INE, Global Forest Watch / U. Maryland 2024-2025</a:t>
            </a:r>
            <a:endParaRPr kumimoji="0" lang="es-MX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900" b="0" i="0" u="none" strike="noStrike" kern="1200" cap="none" spc="0" normalizeH="0" baseline="0" noProof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kumimoji="0" lang="es-MX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C4D1D3E-F350-4757-A3DE-7B2EBEAAC3B4}"/>
              </a:ext>
            </a:extLst>
          </p:cNvPr>
          <p:cNvSpPr/>
          <p:nvPr/>
        </p:nvSpPr>
        <p:spPr>
          <a:xfrm>
            <a:off x="436096" y="509955"/>
            <a:ext cx="203984" cy="2321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B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599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"/>
          <p:cNvSpPr txBox="1"/>
          <p:nvPr/>
        </p:nvSpPr>
        <p:spPr>
          <a:xfrm>
            <a:off x="0" y="2937714"/>
            <a:ext cx="12192000" cy="849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s-MX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Oportunidad</a:t>
            </a:r>
          </a:p>
        </p:txBody>
      </p:sp>
      <p:sp>
        <p:nvSpPr>
          <p:cNvPr id="7" name="Medio marco 6">
            <a:extLst>
              <a:ext uri="{FF2B5EF4-FFF2-40B4-BE49-F238E27FC236}">
                <a16:creationId xmlns:a16="http://schemas.microsoft.com/office/drawing/2014/main" id="{D870DB8D-3321-4E4E-A1E4-A1360EB57677}"/>
              </a:ext>
            </a:extLst>
          </p:cNvPr>
          <p:cNvSpPr/>
          <p:nvPr/>
        </p:nvSpPr>
        <p:spPr>
          <a:xfrm>
            <a:off x="3203426" y="2375431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edio marco 7">
            <a:extLst>
              <a:ext uri="{FF2B5EF4-FFF2-40B4-BE49-F238E27FC236}">
                <a16:creationId xmlns:a16="http://schemas.microsoft.com/office/drawing/2014/main" id="{FED2FC80-3C5D-4E76-B6C2-4F08A0DE2452}"/>
              </a:ext>
            </a:extLst>
          </p:cNvPr>
          <p:cNvSpPr/>
          <p:nvPr/>
        </p:nvSpPr>
        <p:spPr>
          <a:xfrm rot="10800000">
            <a:off x="7933322" y="3429000"/>
            <a:ext cx="1140703" cy="740908"/>
          </a:xfrm>
          <a:prstGeom prst="halfFrame">
            <a:avLst/>
          </a:prstGeom>
          <a:solidFill>
            <a:srgbClr val="0095AA"/>
          </a:solidFill>
          <a:ln w="31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95A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6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50392" y="30597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mercado global exige cada vez más </a:t>
            </a:r>
            <a:r>
              <a:rPr lang="en-US" sz="2800" b="1" dirty="0" err="1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probar</a:t>
            </a: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el producto no viene de tierra desmontada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45223"/>
            <a:ext cx="6309360" cy="4897315"/>
          </a:xfrm>
          <a:prstGeom prst="roundRect">
            <a:avLst>
              <a:gd name="adj" fmla="val 1720"/>
            </a:avLst>
          </a:prstGeom>
          <a:solidFill>
            <a:srgbClr val="F4F6FB"/>
          </a:solidFill>
          <a:ln/>
        </p:spPr>
      </p:sp>
      <p:sp>
        <p:nvSpPr>
          <p:cNvPr id="5" name="Text 3"/>
          <p:cNvSpPr/>
          <p:nvPr/>
        </p:nvSpPr>
        <p:spPr>
          <a:xfrm>
            <a:off x="944880" y="1644162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EUDR — Reglamento (UE) 2023/1115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271933"/>
            <a:ext cx="57607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Exige a las empresas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probar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, con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geolocalización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 y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trazabilidad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, que sus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productos no provienen de tierras deforestadas después de dic-2020</a:t>
            </a:r>
            <a:endParaRPr lang="en-US" sz="1600" b="1" dirty="0"/>
          </a:p>
        </p:txBody>
      </p:sp>
      <p:sp>
        <p:nvSpPr>
          <p:cNvPr id="7" name="Text 5"/>
          <p:cNvSpPr/>
          <p:nvPr/>
        </p:nvSpPr>
        <p:spPr>
          <a:xfrm>
            <a:off x="914400" y="3273552"/>
            <a:ext cx="57607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Cubre ganado, cacao, café, soya, caucho, madera y aceite de palma — las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materias primas que hoy más presionan la frontera agropecuaria en la Chiquitania</a:t>
            </a:r>
            <a:endParaRPr lang="en-US" sz="1600" b="1" dirty="0"/>
          </a:p>
        </p:txBody>
      </p:sp>
      <p:sp>
        <p:nvSpPr>
          <p:cNvPr id="8" name="Text 6"/>
          <p:cNvSpPr/>
          <p:nvPr/>
        </p:nvSpPr>
        <p:spPr>
          <a:xfrm>
            <a:off x="944880" y="4412684"/>
            <a:ext cx="57607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Última prórroga 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(Reglamento UE 2025/2650, dic-2025):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entra en vigor plena el 30 dic 2026 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para medianas/grandes empresas y el 30 jun 2027 para micro y pequeñas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5490269"/>
            <a:ext cx="57607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No incluye hoy a los frutos secos como la almendra 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— pero fija el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estándar que los compradores europeos </a:t>
            </a:r>
            <a:r>
              <a:rPr lang="en-US" sz="1600" dirty="0">
                <a:latin typeface="Arial" pitchFamily="34" charset="0"/>
                <a:ea typeface="Arial" pitchFamily="34" charset="-122"/>
                <a:cs typeface="Arial" pitchFamily="34" charset="-120"/>
              </a:rPr>
              <a:t>ya </a:t>
            </a:r>
            <a:r>
              <a:rPr lang="en-US" sz="1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empiezan a exigir a toda la canasta agroalimentaria</a:t>
            </a:r>
            <a:endParaRPr lang="en-US" sz="1600" b="1" dirty="0"/>
          </a:p>
        </p:txBody>
      </p:sp>
      <p:sp>
        <p:nvSpPr>
          <p:cNvPr id="10" name="Shape 8"/>
          <p:cNvSpPr/>
          <p:nvPr/>
        </p:nvSpPr>
        <p:spPr>
          <a:xfrm>
            <a:off x="7168896" y="1594923"/>
            <a:ext cx="4553712" cy="4897315"/>
          </a:xfrm>
          <a:prstGeom prst="roundRect">
            <a:avLst>
              <a:gd name="adj" fmla="val 1720"/>
            </a:avLst>
          </a:prstGeom>
          <a:solidFill>
            <a:srgbClr val="1E2761"/>
          </a:solidFill>
          <a:ln/>
        </p:spPr>
      </p:sp>
      <p:sp>
        <p:nvSpPr>
          <p:cNvPr id="11" name="Text 9"/>
          <p:cNvSpPr/>
          <p:nvPr/>
        </p:nvSpPr>
        <p:spPr>
          <a:xfrm>
            <a:off x="7452360" y="2011680"/>
            <a:ext cx="3794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OPORTUNIDAD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7452360" y="2537460"/>
            <a:ext cx="37947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mismas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actividades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que el EUDR busca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frenar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ganadería y soya — son las que hoy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desmontan el bosque chiquitano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La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Almendra Chiquitana se cosecha sin talar un solo árbol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nace “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libre de deforestación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” por diseño, no por certificación forzada.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452360" y="4542106"/>
            <a:ext cx="40995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6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Quien construya trazabilidad y geolocalización de sus plantaciones ahora, entra al mercado europeo un paso adelante del estándar que en </a:t>
            </a:r>
            <a:r>
              <a:rPr lang="en-US" sz="16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2026-2027 será obligatorio para toda la región</a:t>
            </a:r>
            <a:r>
              <a:rPr lang="en-US" sz="16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Fuente: Reglamento (UE) 2023/1115 y Reglamento (UE) 2025/2650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D641084-E4E9-4C14-8EA2-F8220307CB2D}"/>
              </a:ext>
            </a:extLst>
          </p:cNvPr>
          <p:cNvSpPr/>
          <p:nvPr/>
        </p:nvSpPr>
        <p:spPr>
          <a:xfrm>
            <a:off x="436096" y="545123"/>
            <a:ext cx="182880" cy="14946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" y="783922"/>
            <a:ext cx="109728" cy="109728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4" name="Text 2"/>
          <p:cNvSpPr/>
          <p:nvPr/>
        </p:nvSpPr>
        <p:spPr>
          <a:xfrm>
            <a:off x="1005840" y="426075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ajuste encarece lo </a:t>
            </a:r>
            <a:r>
              <a:rPr lang="en-US" sz="2800" b="1" dirty="0" err="1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tradicional</a:t>
            </a:r>
            <a:endParaRPr lang="en-US" sz="2800" b="1" dirty="0">
              <a:solidFill>
                <a:srgbClr val="1E276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 err="1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</a:t>
            </a: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mercado global premia lo que ya nace sostenible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6309360" cy="4160520"/>
          </a:xfrm>
          <a:prstGeom prst="roundRect">
            <a:avLst>
              <a:gd name="adj" fmla="val 1758"/>
            </a:avLst>
          </a:prstGeom>
          <a:solidFill>
            <a:srgbClr val="F4F6FB"/>
          </a:solidFill>
          <a:ln/>
        </p:spPr>
      </p:sp>
      <p:sp>
        <p:nvSpPr>
          <p:cNvPr id="7" name="Text 5"/>
          <p:cNvSpPr/>
          <p:nvPr/>
        </p:nvSpPr>
        <p:spPr>
          <a:xfrm>
            <a:off x="894588" y="2102057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Bolivia atraviesa un </a:t>
            </a: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repunte exportador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apoyado casi enteramente en minería, un recurso agotable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48424" y="3290777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</a:t>
            </a: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 económico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(fin de subsidios, tipo de cambio flexible) encarece producir “como siempre” — exige innovar y diversificar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25068" y="4813253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</a:t>
            </a: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 libre de deforestación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(EUDR, UE) se vuelve estándar de mercado desde 2026-2027, y castiga justamente a la ganadería y la soya que hoy desmontan la Chiquitania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178040" y="1965960"/>
            <a:ext cx="4343400" cy="4160520"/>
          </a:xfrm>
          <a:prstGeom prst="roundRect">
            <a:avLst>
              <a:gd name="adj" fmla="val 1758"/>
            </a:avLst>
          </a:prstGeom>
          <a:solidFill>
            <a:srgbClr val="141B49"/>
          </a:solidFill>
          <a:ln/>
        </p:spPr>
      </p:sp>
      <p:sp>
        <p:nvSpPr>
          <p:cNvPr id="12" name="Text 10"/>
          <p:cNvSpPr/>
          <p:nvPr/>
        </p:nvSpPr>
        <p:spPr>
          <a:xfrm>
            <a:off x="7594092" y="3040380"/>
            <a:ext cx="3703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Bolivia tiene un producto nativo, renovable, ya alineado con esa </a:t>
            </a:r>
            <a:r>
              <a:rPr lang="en-US" sz="240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tendencia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y aún sin explotar: La Almendra Chiquitana.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029200" cy="5029200"/>
          </a:xfrm>
          <a:prstGeom prst="ellipse">
            <a:avLst/>
          </a:prstGeom>
          <a:solidFill>
            <a:srgbClr val="141B49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10312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none" strike="noStrike" kern="1200" cap="none" spc="0" normalizeH="0" baseline="0" noProof="0" dirty="0">
                <a:ln>
                  <a:noFill/>
                </a:ln>
                <a:solidFill>
                  <a:srgbClr val="141B4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68680" y="214884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91840" y="274320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El Ciclo de Vida</a:t>
            </a:r>
            <a:endParaRPr kumimoji="0" lang="es-MX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CA26023-026A-4CB6-8D3F-6A1BDB063E19}"/>
              </a:ext>
            </a:extLst>
          </p:cNvPr>
          <p:cNvSpPr/>
          <p:nvPr/>
        </p:nvSpPr>
        <p:spPr>
          <a:xfrm>
            <a:off x="3291840" y="4299473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producto en etapa embrionaria, </a:t>
            </a:r>
          </a:p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una potencialidad particular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147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50" dirty="0">
                <a:latin typeface="Arial" pitchFamily="34" charset="0"/>
                <a:ea typeface="Arial" pitchFamily="34" charset="-122"/>
                <a:cs typeface="Arial" pitchFamily="34" charset="-120"/>
              </a:rPr>
              <a:t>POTENCIALIDAD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55320" y="87325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características que le dan a la Almendra Chiquitana una potencialidad particular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2011680"/>
          </a:xfrm>
          <a:prstGeom prst="roundRect">
            <a:avLst>
              <a:gd name="adj" fmla="val 3636"/>
            </a:avLst>
          </a:prstGeom>
          <a:solidFill>
            <a:srgbClr val="F4F6FB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96596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965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1947672"/>
            <a:ext cx="4251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Alternativa a la frontera agropecuaria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96112" y="2532888"/>
            <a:ext cx="480060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Bolivia ocupa el 2do lugar mundial en pérdida de bosque primario tropical (2024 y 2025, GFW/U. Maryland), impulsada por ganadería y soya. El almendro se cosecha sin desmontar: es compatible con el bosque en pie.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783080"/>
            <a:ext cx="5257800" cy="2011680"/>
          </a:xfrm>
          <a:prstGeom prst="roundRect">
            <a:avLst>
              <a:gd name="adj" fmla="val 3636"/>
            </a:avLst>
          </a:prstGeom>
          <a:solidFill>
            <a:srgbClr val="F4F6FB"/>
          </a:solidFill>
          <a:ln/>
        </p:spPr>
      </p:sp>
      <p:sp>
        <p:nvSpPr>
          <p:cNvPr id="10" name="Shape 8"/>
          <p:cNvSpPr/>
          <p:nvPr/>
        </p:nvSpPr>
        <p:spPr>
          <a:xfrm>
            <a:off x="6464808" y="196596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/>
          <p:nvPr/>
        </p:nvSpPr>
        <p:spPr>
          <a:xfrm>
            <a:off x="6464808" y="1965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86600" y="1947672"/>
            <a:ext cx="4251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 recién habilitado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19672" y="2532888"/>
            <a:ext cx="480060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Recién en junio de 2025 la Unión Europea autorizó la semilla tostada de Dipteryx alata como alimento tradicional (Reglamento UE 2025/1263). El mercado europeo apenas se está abriendo.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40080" y="3931920"/>
            <a:ext cx="5257800" cy="2011680"/>
          </a:xfrm>
          <a:prstGeom prst="roundRect">
            <a:avLst>
              <a:gd name="adj" fmla="val 3636"/>
            </a:avLst>
          </a:prstGeom>
          <a:solidFill>
            <a:srgbClr val="F4F6FB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411480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" y="4114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3931920"/>
            <a:ext cx="5257800" cy="2011680"/>
          </a:xfrm>
          <a:prstGeom prst="roundRect">
            <a:avLst>
              <a:gd name="adj" fmla="val 3636"/>
            </a:avLst>
          </a:prstGeom>
          <a:solidFill>
            <a:srgbClr val="F4F6FB"/>
          </a:solidFill>
          <a:ln/>
        </p:spPr>
      </p:sp>
      <p:sp>
        <p:nvSpPr>
          <p:cNvPr id="20" name="Shape 18"/>
          <p:cNvSpPr/>
          <p:nvPr/>
        </p:nvSpPr>
        <p:spPr>
          <a:xfrm>
            <a:off x="6464808" y="411480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/>
          <p:nvPr/>
        </p:nvSpPr>
        <p:spPr>
          <a:xfrm>
            <a:off x="6464808" y="4114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499616" y="4085610"/>
            <a:ext cx="4251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Demanda creciente de nicho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32688" y="4670826"/>
            <a:ext cx="480060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Superalimento con atributos para mercados veganos, vegetarianos y de alimentación alternativa. Empresas como Red River (EE.UU.) se han acercado a </a:t>
            </a:r>
            <a:r>
              <a:rPr lang="en-US" sz="1400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explorar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calidad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</a:t>
            </a:r>
            <a:r>
              <a:rPr lang="en-US" sz="1400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</a:t>
            </a: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Fuente: Reglamento (UE) 2025/1263; Global Forest Watch / U. Maryland 2024-2025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0DEA5F8A-9227-418C-8515-F505D7A280FE}"/>
              </a:ext>
            </a:extLst>
          </p:cNvPr>
          <p:cNvSpPr/>
          <p:nvPr/>
        </p:nvSpPr>
        <p:spPr>
          <a:xfrm>
            <a:off x="436096" y="545123"/>
            <a:ext cx="182880" cy="14946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7" name="Text 15"/>
          <p:cNvSpPr/>
          <p:nvPr/>
        </p:nvSpPr>
        <p:spPr>
          <a:xfrm>
            <a:off x="7068312" y="4096864"/>
            <a:ext cx="4251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embrionaria de la curva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562415" y="4604037"/>
            <a:ext cx="480060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producción y las exportaciones todavía son marginales frente al potencial del recurso. Quien entra ahora puede tomar la curva de crecimiento desde el inicio.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" y="457200"/>
            <a:ext cx="128016" cy="128016"/>
          </a:xfrm>
          <a:prstGeom prst="ellipse">
            <a:avLst/>
          </a:prstGeom>
          <a:solidFill>
            <a:srgbClr val="FF0000"/>
          </a:solidFill>
          <a:ln/>
        </p:spPr>
      </p:sp>
      <p:sp>
        <p:nvSpPr>
          <p:cNvPr id="4" name="Text 2"/>
          <p:cNvSpPr/>
          <p:nvPr/>
        </p:nvSpPr>
        <p:spPr>
          <a:xfrm>
            <a:off x="866714" y="264857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Almendra Chiquitana está al inicio de la curva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0" cy="3794760"/>
          </a:xfrm>
          <a:prstGeom prst="line">
            <a:avLst/>
          </a:prstGeom>
          <a:noFill/>
          <a:ln w="12700">
            <a:solidFill>
              <a:srgbClr val="AAAAA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5760720"/>
            <a:ext cx="996696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5833872"/>
            <a:ext cx="24917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Embrionario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314700" y="1965960"/>
            <a:ext cx="0" cy="3794760"/>
          </a:xfrm>
          <a:prstGeom prst="line">
            <a:avLst/>
          </a:prstGeom>
          <a:noFill/>
          <a:ln w="12700">
            <a:solidFill>
              <a:srgbClr val="E3E5EE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314700" y="5833872"/>
            <a:ext cx="24917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Crecimiento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806440" y="1965960"/>
            <a:ext cx="0" cy="3794760"/>
          </a:xfrm>
          <a:prstGeom prst="line">
            <a:avLst/>
          </a:prstGeom>
          <a:noFill/>
          <a:ln w="12700">
            <a:solidFill>
              <a:srgbClr val="E3E5EE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5806440" y="5833872"/>
            <a:ext cx="24917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Maduración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298180" y="1965960"/>
            <a:ext cx="0" cy="3794760"/>
          </a:xfrm>
          <a:prstGeom prst="line">
            <a:avLst/>
          </a:prstGeom>
          <a:noFill/>
          <a:ln w="12700">
            <a:solidFill>
              <a:srgbClr val="E3E5EE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8298180" y="5833872"/>
            <a:ext cx="24917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Envejecimiento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 flipV="1">
            <a:off x="822960" y="5257800"/>
            <a:ext cx="2242566" cy="36576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3065526" y="3429000"/>
            <a:ext cx="1744218" cy="182880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4809744" y="2468880"/>
            <a:ext cx="2491740" cy="96012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7301484" y="2331720"/>
            <a:ext cx="1744218" cy="13716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45702" y="2331720"/>
            <a:ext cx="1744218" cy="182880"/>
          </a:xfrm>
          <a:prstGeom prst="line">
            <a:avLst/>
          </a:prstGeom>
          <a:noFill/>
          <a:ln w="38100">
            <a:solidFill>
              <a:srgbClr val="1E27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63840" y="194767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Ventas / facturación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 flipV="1">
            <a:off x="822960" y="5440680"/>
            <a:ext cx="2491740" cy="9144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</a:ln>
        </p:spPr>
      </p:sp>
      <p:sp>
        <p:nvSpPr>
          <p:cNvPr id="21" name="Shape 19"/>
          <p:cNvSpPr/>
          <p:nvPr/>
        </p:nvSpPr>
        <p:spPr>
          <a:xfrm flipV="1">
            <a:off x="3314700" y="3703320"/>
            <a:ext cx="2491740" cy="173736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 flipV="1">
            <a:off x="5806440" y="3337560"/>
            <a:ext cx="1744218" cy="36576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7550658" y="3337560"/>
            <a:ext cx="1993392" cy="100584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>
            <a:off x="9544050" y="4343400"/>
            <a:ext cx="1245870" cy="82296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8081010" y="507492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Utilidades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877311" y="5175929"/>
            <a:ext cx="456058" cy="456058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66714" y="4231758"/>
            <a:ext cx="2173666" cy="934602"/>
          </a:xfrm>
          <a:prstGeom prst="rect">
            <a:avLst/>
          </a:prstGeom>
          <a:solidFill>
            <a:srgbClr val="F4F6FB"/>
          </a:solidFill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Almendra Chiquitana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estamos aquí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875520" y="608076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Tiempo →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Fuente: adaptado de Estrategia y Gestión Competitiva (ADL), en M. Godet, “Manual de prospectiva y estrategia”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589520" y="651052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" y="457200"/>
            <a:ext cx="128016" cy="128016"/>
          </a:xfrm>
          <a:prstGeom prst="ellipse">
            <a:avLst/>
          </a:prstGeom>
          <a:solidFill>
            <a:srgbClr val="FF00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20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DETERMINACIÓN DE LA MADUREZ DEL RUBRO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3776" y="89154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Nueve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indicadores</a:t>
            </a:r>
            <a:r>
              <a:rPr lang="en-US" sz="21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aplicados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a la Almendra Chiquitana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472184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Tasa de crecimiento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323492" y="1444752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Muy superior al PIB: el mercado UE parte casi de cero tras habilitarse recién en 2025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1842516"/>
            <a:ext cx="11155680" cy="425196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897380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Potencial de crecimiento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323492" y="1869948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Esencialmente insatisfecho: el producto es prácticamente desconocido fuera de nichos de superalimentos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40080" y="2322576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Gama de productos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323492" y="2354580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Estrecha: solo almendra entera/tostada; sin mantequillas, snacks ni ingredientes B2B todavía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57200" y="2692908"/>
            <a:ext cx="11155680" cy="425196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747772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Nº de competidores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23492" y="2720340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Reducido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aumento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0080" y="3172968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Distribución de mercado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323492" y="3145536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Fragmentada: recolección comunitaria dispersa, sin actor dominante consolidado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" y="3543300"/>
            <a:ext cx="11155680" cy="425196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570732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Estabilidad de las partes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323492" y="3570732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Inestable: depende de una cosecha silvestre variable año a año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40080" y="3995928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Estabilidad de la clientela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323492" y="3995928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Inestable: compradores en fase de exploración de calidad y volumen, sin contratos de largo plazo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7200" y="4393692"/>
            <a:ext cx="11155680" cy="425196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421124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Facilidad de acceso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323492" y="4421124"/>
            <a:ext cx="8106508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Alta para recolección silvestre, pero muy baja para plantación (12 años a plena producción)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40080" y="4846320"/>
            <a:ext cx="2683412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Tecnología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323492" y="4901184"/>
            <a:ext cx="8366760" cy="370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Evolución rápida y poco conocida: beneficiado artesanal, sin mecanización, I+D recién desde 2021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93776" y="5362956"/>
            <a:ext cx="11119103" cy="841248"/>
          </a:xfrm>
          <a:prstGeom prst="roundRect">
            <a:avLst>
              <a:gd name="adj" fmla="val 5172"/>
            </a:avLst>
          </a:prstGeom>
          <a:solidFill>
            <a:srgbClr val="1E2761"/>
          </a:solidFill>
          <a:ln/>
        </p:spPr>
      </p:sp>
      <p:sp>
        <p:nvSpPr>
          <p:cNvPr id="28" name="Text 26"/>
          <p:cNvSpPr/>
          <p:nvPr/>
        </p:nvSpPr>
        <p:spPr>
          <a:xfrm>
            <a:off x="685800" y="5436108"/>
            <a:ext cx="1069848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Conclusión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9 de 9 indicadores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confirman la etapa embrionaria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— con una señal de </a:t>
            </a:r>
            <a:r>
              <a:rPr kumimoji="0" lang="en-US" sz="200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transición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57784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Fuente: adaptado de Estrategia y Gestión Competitiva (ADL), en M. Godet, “Manual de prospectiva y estrategia”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589520" y="651052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9768" y="457200"/>
            <a:ext cx="128016" cy="128016"/>
          </a:xfrm>
          <a:prstGeom prst="ellipse">
            <a:avLst/>
          </a:prstGeom>
          <a:solidFill>
            <a:srgbClr val="FF00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MATRIZ DE ATRACCIÓN DEL RUBRO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823905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atracción combina intensidad competitiva y madurez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371600" y="1691640"/>
            <a:ext cx="667512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3753612"/>
            <a:ext cx="3671316" cy="1687068"/>
          </a:xfrm>
          <a:prstGeom prst="rect">
            <a:avLst/>
          </a:prstGeom>
          <a:solidFill>
            <a:srgbClr val="E4F3E6"/>
          </a:solidFill>
          <a:ln/>
        </p:spPr>
      </p:sp>
      <p:sp>
        <p:nvSpPr>
          <p:cNvPr id="7" name="Shape 5"/>
          <p:cNvSpPr/>
          <p:nvPr/>
        </p:nvSpPr>
        <p:spPr>
          <a:xfrm>
            <a:off x="5042916" y="1691640"/>
            <a:ext cx="3003804" cy="2061972"/>
          </a:xfrm>
          <a:prstGeom prst="rect">
            <a:avLst/>
          </a:prstGeom>
          <a:solidFill>
            <a:srgbClr val="FBE3E3"/>
          </a:solidFill>
          <a:ln/>
        </p:spPr>
      </p:sp>
      <p:sp>
        <p:nvSpPr>
          <p:cNvPr id="8" name="Text 6"/>
          <p:cNvSpPr/>
          <p:nvPr/>
        </p:nvSpPr>
        <p:spPr>
          <a:xfrm rot="16200000">
            <a:off x="-117290" y="2848181"/>
            <a:ext cx="1651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Intensidad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competitiva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2960" y="164592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Alta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5212080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Baja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371600" y="5559552"/>
            <a:ext cx="6675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Madurez del rubro →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371600" y="5824728"/>
            <a:ext cx="1668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Embrionario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040380" y="5824728"/>
            <a:ext cx="1668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Crecimiento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09160" y="5824728"/>
            <a:ext cx="1668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Madurez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77940" y="5824728"/>
            <a:ext cx="1668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Envejecimiento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855318" y="4494276"/>
            <a:ext cx="768096" cy="768096"/>
          </a:xfrm>
          <a:prstGeom prst="ellipse">
            <a:avLst/>
          </a:prstGeom>
          <a:solidFill>
            <a:srgbClr val="FF0000">
              <a:alpha val="85000"/>
            </a:srgbClr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77340" y="3854196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Almendra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Chiquitana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560674" y="3406140"/>
            <a:ext cx="694944" cy="694944"/>
          </a:xfrm>
          <a:prstGeom prst="ellipse">
            <a:avLst/>
          </a:prstGeom>
          <a:solidFill>
            <a:srgbClr val="8C93B8">
              <a:alpha val="85000"/>
            </a:srgbClr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292194" y="3625596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Barú (Brasil)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454750" y="1984248"/>
            <a:ext cx="914400" cy="914400"/>
          </a:xfrm>
          <a:prstGeom prst="ellipse">
            <a:avLst/>
          </a:prstGeom>
          <a:solidFill>
            <a:srgbClr val="C9CEE0">
              <a:alpha val="85000"/>
            </a:srgbClr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134710" y="2935224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Frutos secos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commodity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371600" y="6099048"/>
            <a:ext cx="6675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1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Nota: el área de los círculos es proporcional al tamaño de mercado actual de cada segmento.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247221" y="1682495"/>
            <a:ext cx="3438811" cy="4800601"/>
          </a:xfrm>
          <a:prstGeom prst="roundRect">
            <a:avLst>
              <a:gd name="adj" fmla="val 984"/>
            </a:avLst>
          </a:prstGeom>
          <a:solidFill>
            <a:srgbClr val="1E2761"/>
          </a:solidFill>
          <a:ln/>
        </p:spPr>
      </p:sp>
      <p:sp>
        <p:nvSpPr>
          <p:cNvPr id="24" name="Text 22"/>
          <p:cNvSpPr/>
          <p:nvPr/>
        </p:nvSpPr>
        <p:spPr>
          <a:xfrm>
            <a:off x="8682570" y="1783080"/>
            <a:ext cx="256811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LECTURA DE FONDO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530438" y="2160270"/>
            <a:ext cx="3123932" cy="297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almendra chiquitana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combina madurez embrionaria con intensidad competitiva todavía baja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Alta atracción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El barú brasileño comparte la fase, pero con más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por su volumen ya instalado.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ventana se cierra a medida que el rubro madura: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Sostener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la atracción exige moverse antes de que la intensidad competitiva suba.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Fuente: adaptado de Estrategia y Gestión Competitiva (ADL), en M. Godet, “Manual de prospectiva y estrategia”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589520" y="651052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A607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CUELLOS DE BOTELLA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Cinco cuellos de botella que frenan el salto de escala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10881360" cy="896112"/>
          </a:xfrm>
          <a:prstGeom prst="roundRect">
            <a:avLst>
              <a:gd name="adj" fmla="val 6122"/>
            </a:avLst>
          </a:prstGeom>
          <a:solidFill>
            <a:srgbClr val="F4F6FB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1773936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7739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508760" y="1627632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Denominación de origen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495800" y="1627632"/>
            <a:ext cx="68580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Colaboración público-privada con el Gobierno para diferenciar la Almendra Chiquitana del Barú brasileño en los mercados de destino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40080" y="2523744"/>
            <a:ext cx="1088136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868680" y="2743200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743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508760" y="2596896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ante la OMC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95800" y="2596896"/>
            <a:ext cx="68580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Inscripción del producto y su origen boliviano en la Organización Mundial de Comercio, junto al Gobierno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40080" y="3493008"/>
            <a:ext cx="10881360" cy="896112"/>
          </a:xfrm>
          <a:prstGeom prst="roundRect">
            <a:avLst>
              <a:gd name="adj" fmla="val 6122"/>
            </a:avLst>
          </a:prstGeom>
          <a:solidFill>
            <a:srgbClr val="F4F6FB"/>
          </a:solidFill>
          <a:ln/>
        </p:spPr>
      </p:sp>
      <p:sp>
        <p:nvSpPr>
          <p:cNvPr id="15" name="Shape 13"/>
          <p:cNvSpPr/>
          <p:nvPr/>
        </p:nvSpPr>
        <p:spPr>
          <a:xfrm>
            <a:off x="868680" y="3712464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37124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508760" y="3566160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Aseguramiento de calidad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495800" y="3566160"/>
            <a:ext cx="68580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Compradores</a:t>
            </a:r>
            <a:r>
              <a:rPr lang="en-US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reportaron</a:t>
            </a:r>
            <a:r>
              <a:rPr lang="en-US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devoluciones: La calidad debe asegurarse en toda la cadena, no solo en el exportador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5320" y="4462272"/>
            <a:ext cx="1088136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68680" y="4681728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4681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08760" y="4535424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Investigación y rendimiento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480560" y="4535424"/>
            <a:ext cx="68580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Aumentar productividad y rendimientos por árbol y por hectárea para reducir el costo de producción</a:t>
            </a: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640080" y="5431536"/>
            <a:ext cx="10881360" cy="1033272"/>
          </a:xfrm>
          <a:prstGeom prst="roundRect">
            <a:avLst>
              <a:gd name="adj" fmla="val 6122"/>
            </a:avLst>
          </a:prstGeom>
          <a:solidFill>
            <a:srgbClr val="F4F6FB"/>
          </a:solidFill>
          <a:ln/>
        </p:spPr>
      </p:sp>
      <p:sp>
        <p:nvSpPr>
          <p:cNvPr id="25" name="Shape 23"/>
          <p:cNvSpPr/>
          <p:nvPr/>
        </p:nvSpPr>
        <p:spPr>
          <a:xfrm>
            <a:off x="868680" y="5650992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6" name="Text 24"/>
          <p:cNvSpPr/>
          <p:nvPr/>
        </p:nvSpPr>
        <p:spPr>
          <a:xfrm>
            <a:off x="868680" y="56509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508760" y="5504688"/>
            <a:ext cx="2834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Financiamiento del ciclo largo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4495800" y="5586984"/>
            <a:ext cx="68580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árbol llega a plena producción recién a los 14 años: se necesita financiar el período sin ingresos, hoy cubierto por sistemas asociados (Almendra-Ganadería)</a:t>
            </a: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109728" cy="109728"/>
          </a:xfrm>
          <a:prstGeom prst="ellipse">
            <a:avLst/>
          </a:prstGeom>
          <a:solidFill>
            <a:srgbClr val="FF0000"/>
          </a:solidFill>
          <a:ln/>
        </p:spPr>
      </p:sp>
      <p:sp>
        <p:nvSpPr>
          <p:cNvPr id="4" name="Text 2"/>
          <p:cNvSpPr/>
          <p:nvPr/>
        </p:nvSpPr>
        <p:spPr>
          <a:xfrm>
            <a:off x="1036320" y="242316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Ningún </a:t>
            </a:r>
            <a:r>
              <a:rPr lang="en-US" sz="2400" b="1" dirty="0" err="1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eslabón</a:t>
            </a: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la </a:t>
            </a:r>
            <a:r>
              <a:rPr lang="en-US" sz="2400" b="1" dirty="0" err="1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cadena</a:t>
            </a: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resuelve</a:t>
            </a: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solo 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denominación de origen, la calidad o el financiamiento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6309360" cy="4434840"/>
          </a:xfrm>
          <a:prstGeom prst="roundRect">
            <a:avLst>
              <a:gd name="adj" fmla="val 1758"/>
            </a:avLst>
          </a:prstGeom>
          <a:solidFill>
            <a:srgbClr val="F4F6FB"/>
          </a:solidFill>
          <a:ln/>
        </p:spPr>
      </p:sp>
      <p:sp>
        <p:nvSpPr>
          <p:cNvPr id="7" name="Text 5"/>
          <p:cNvSpPr/>
          <p:nvPr/>
        </p:nvSpPr>
        <p:spPr>
          <a:xfrm>
            <a:off x="1036320" y="2308860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La cadena hoy funciona </a:t>
            </a: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fragmentada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: recolección comunitaria, transformación dispersa, exportación incipiente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60120" y="3755871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Los cuellos de botella son </a:t>
            </a: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estructurales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 — origen, registro, calidad, investigación, financiamiento — no se resuelven desde un solo actor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60120" y="5202882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El financiamiento del </a:t>
            </a:r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ciclo de 14 años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 solo es viable si el almendro se integra a sistemas productivos asociados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269480" y="2301256"/>
            <a:ext cx="4343400" cy="3113796"/>
          </a:xfrm>
          <a:prstGeom prst="roundRect">
            <a:avLst>
              <a:gd name="adj" fmla="val 1758"/>
            </a:avLst>
          </a:prstGeom>
          <a:solidFill>
            <a:srgbClr val="141B49"/>
          </a:solidFill>
          <a:ln/>
        </p:spPr>
      </p:sp>
      <p:sp>
        <p:nvSpPr>
          <p:cNvPr id="12" name="Text 10"/>
          <p:cNvSpPr/>
          <p:nvPr/>
        </p:nvSpPr>
        <p:spPr>
          <a:xfrm>
            <a:off x="7566660" y="2750031"/>
            <a:ext cx="3703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Resolver estos cuellos de botella exige actores que </a:t>
            </a:r>
            <a:r>
              <a:rPr lang="en-US" sz="240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actúen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sobre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toda la cadena a la </a:t>
            </a:r>
            <a:r>
              <a:rPr lang="en-US" sz="240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vez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159752" y="648032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21">
            <a:extLst>
              <a:ext uri="{FF2B5EF4-FFF2-40B4-BE49-F238E27FC236}">
                <a16:creationId xmlns:a16="http://schemas.microsoft.com/office/drawing/2014/main" id="{538AA520-5503-4F91-B152-90CFA4AAFB56}"/>
              </a:ext>
            </a:extLst>
          </p:cNvPr>
          <p:cNvSpPr/>
          <p:nvPr/>
        </p:nvSpPr>
        <p:spPr>
          <a:xfrm>
            <a:off x="7637727" y="2254102"/>
            <a:ext cx="4094025" cy="3625704"/>
          </a:xfrm>
          <a:prstGeom prst="roundRect">
            <a:avLst>
              <a:gd name="adj" fmla="val 984"/>
            </a:avLst>
          </a:prstGeom>
          <a:solidFill>
            <a:srgbClr val="1E2761"/>
          </a:solidFill>
          <a:ln/>
        </p:spPr>
      </p:sp>
      <p:sp>
        <p:nvSpPr>
          <p:cNvPr id="2" name="Shape 0"/>
          <p:cNvSpPr/>
          <p:nvPr/>
        </p:nvSpPr>
        <p:spPr>
          <a:xfrm>
            <a:off x="633292" y="674098"/>
            <a:ext cx="109728" cy="109728"/>
          </a:xfrm>
          <a:prstGeom prst="ellipse">
            <a:avLst/>
          </a:prstGeom>
          <a:solidFill>
            <a:srgbClr val="FF0000"/>
          </a:solidFill>
          <a:ln/>
        </p:spPr>
      </p:sp>
      <p:sp>
        <p:nvSpPr>
          <p:cNvPr id="4" name="Text 2"/>
          <p:cNvSpPr/>
          <p:nvPr/>
        </p:nvSpPr>
        <p:spPr>
          <a:xfrm>
            <a:off x="1081699" y="412439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producto ya tiene atributo, mercado y ventana de entrada 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falta escala y organización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15939" y="1815937"/>
            <a:ext cx="6344080" cy="4521067"/>
          </a:xfrm>
          <a:prstGeom prst="roundRect">
            <a:avLst>
              <a:gd name="adj" fmla="val 1758"/>
            </a:avLst>
          </a:prstGeom>
          <a:solidFill>
            <a:srgbClr val="F4F6FB"/>
          </a:solidFill>
          <a:ln/>
        </p:spPr>
      </p:sp>
      <p:sp>
        <p:nvSpPr>
          <p:cNvPr id="6" name="Text 4"/>
          <p:cNvSpPr/>
          <p:nvPr/>
        </p:nvSpPr>
        <p:spPr>
          <a:xfrm>
            <a:off x="1035979" y="199178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kern="0" spc="150" dirty="0">
                <a:latin typeface="Arial" pitchFamily="34" charset="0"/>
                <a:cs typeface="Arial" pitchFamily="34" charset="-120"/>
              </a:rPr>
              <a:t>La </a:t>
            </a:r>
            <a:r>
              <a:rPr lang="en-US" sz="2800" b="1" kern="0" spc="150" dirty="0" err="1">
                <a:latin typeface="Arial" pitchFamily="34" charset="0"/>
                <a:cs typeface="Arial" pitchFamily="34" charset="-120"/>
              </a:rPr>
              <a:t>Almendra</a:t>
            </a:r>
            <a:r>
              <a:rPr lang="en-US" sz="2800" b="1" kern="0" spc="150" dirty="0">
                <a:latin typeface="Arial" pitchFamily="34" charset="0"/>
                <a:cs typeface="Arial" pitchFamily="34" charset="-120"/>
              </a:rPr>
              <a:t> </a:t>
            </a:r>
            <a:r>
              <a:rPr lang="en-US" sz="2800" b="1" kern="0" spc="150" dirty="0" err="1">
                <a:latin typeface="Arial" pitchFamily="34" charset="0"/>
                <a:cs typeface="Arial" pitchFamily="34" charset="-120"/>
              </a:rPr>
              <a:t>Chiquitana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35979" y="2710784"/>
            <a:ext cx="590708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una </a:t>
            </a: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alternativa productiva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compatible con el bosque en pie, en un país que lidera la deforestación regional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35979" y="3894290"/>
            <a:ext cx="590708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</a:t>
            </a: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 de exportación recién se habilitó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 2025 en la UE — la curva de crecimiento apenas comienza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35979" y="5153498"/>
            <a:ext cx="590708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</a:t>
            </a: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 sigue siendo inestable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porque depende en gran parte de la recolección silvestre, no de plantaciones a escala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833079" y="2997624"/>
            <a:ext cx="37033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2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Realizar esa potencialidad exige mirar la cadena completa — no solo el fruto — y resolver sus cuellos de botella.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029200" cy="5029200"/>
          </a:xfrm>
          <a:prstGeom prst="ellipse">
            <a:avLst/>
          </a:prstGeom>
          <a:solidFill>
            <a:srgbClr val="141B49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103120"/>
            <a:ext cx="3657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0" dirty="0">
              <a:solidFill>
                <a:srgbClr val="FF00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291840" y="2743200"/>
            <a:ext cx="8229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Mensajes clave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3291840" y="420624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decisiones que corresponden hoy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61183" y="387186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Cinco mensajes para la cadena de la Almendra Chiquitana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5320" y="1255014"/>
            <a:ext cx="10881360" cy="841248"/>
          </a:xfrm>
          <a:prstGeom prst="roundRect">
            <a:avLst>
              <a:gd name="adj" fmla="val 6522"/>
            </a:avLst>
          </a:prstGeom>
          <a:solidFill>
            <a:srgbClr val="F4F6FB"/>
          </a:solidFill>
          <a:ln/>
        </p:spPr>
      </p:sp>
      <p:sp>
        <p:nvSpPr>
          <p:cNvPr id="5" name="Text 3"/>
          <p:cNvSpPr/>
          <p:nvPr/>
        </p:nvSpPr>
        <p:spPr>
          <a:xfrm>
            <a:off x="883920" y="1255014"/>
            <a:ext cx="731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706880" y="1255014"/>
            <a:ext cx="96012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avanzamos si trabajamos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 la cadena 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la solución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es individual</a:t>
            </a:r>
            <a:endParaRPr lang="en-US" sz="2400" b="1" dirty="0"/>
          </a:p>
        </p:txBody>
      </p:sp>
      <p:sp>
        <p:nvSpPr>
          <p:cNvPr id="7" name="Shape 5"/>
          <p:cNvSpPr/>
          <p:nvPr/>
        </p:nvSpPr>
        <p:spPr>
          <a:xfrm>
            <a:off x="655320" y="2169414"/>
            <a:ext cx="108813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883920" y="2169414"/>
            <a:ext cx="731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706880" y="2169414"/>
            <a:ext cx="96012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Posicionemos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el producto ante el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Gobierno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(registro, denominación de origen) y ante los mercados (producto nuevo, aún desconocido)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55320" y="3083814"/>
            <a:ext cx="10881360" cy="914400"/>
          </a:xfrm>
          <a:prstGeom prst="roundRect">
            <a:avLst>
              <a:gd name="adj" fmla="val 6522"/>
            </a:avLst>
          </a:prstGeom>
          <a:solidFill>
            <a:srgbClr val="F4F6FB"/>
          </a:solidFill>
          <a:ln/>
        </p:spPr>
      </p:sp>
      <p:sp>
        <p:nvSpPr>
          <p:cNvPr id="11" name="Text 9"/>
          <p:cNvSpPr/>
          <p:nvPr/>
        </p:nvSpPr>
        <p:spPr>
          <a:xfrm>
            <a:off x="883920" y="3083814"/>
            <a:ext cx="731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1706880" y="3083814"/>
            <a:ext cx="960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Aseguremos que se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asocia a la Gran Chiquitania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para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diferenciarlo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 Barú brasileño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55320" y="3998214"/>
            <a:ext cx="108813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83920" y="3998214"/>
            <a:ext cx="731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1701564" y="4084125"/>
            <a:ext cx="96012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Aprovechemos el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ciclo económico 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va a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exigir más productos exportables</a:t>
            </a:r>
            <a:endParaRPr lang="en-US" sz="2400" b="1" dirty="0"/>
          </a:p>
        </p:txBody>
      </p:sp>
      <p:sp>
        <p:nvSpPr>
          <p:cNvPr id="16" name="Shape 14"/>
          <p:cNvSpPr/>
          <p:nvPr/>
        </p:nvSpPr>
        <p:spPr>
          <a:xfrm>
            <a:off x="542969" y="5047700"/>
            <a:ext cx="10881360" cy="1341883"/>
          </a:xfrm>
          <a:prstGeom prst="roundRect">
            <a:avLst>
              <a:gd name="adj" fmla="val 6522"/>
            </a:avLst>
          </a:prstGeom>
          <a:solidFill>
            <a:srgbClr val="F4F6FB"/>
          </a:solidFill>
          <a:ln/>
        </p:spPr>
      </p:sp>
      <p:sp>
        <p:nvSpPr>
          <p:cNvPr id="17" name="Text 15"/>
          <p:cNvSpPr/>
          <p:nvPr/>
        </p:nvSpPr>
        <p:spPr>
          <a:xfrm>
            <a:off x="842453" y="5021651"/>
            <a:ext cx="731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94529" y="5261441"/>
            <a:ext cx="960120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 err="1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Aseguremos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calidad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del </a:t>
            </a:r>
            <a:r>
              <a:rPr lang="en-US" sz="2400" b="1" dirty="0" err="1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impacto ambiental positivo 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inclusión social en toda la cadena 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como sistema productivo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diversificado</a:t>
            </a:r>
            <a:r>
              <a:rPr lang="en-US" sz="24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no como </a:t>
            </a:r>
            <a:r>
              <a:rPr lang="en-US" sz="24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monocultivo</a:t>
            </a:r>
            <a:endParaRPr lang="en-US" sz="2400" b="1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0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  <p:sp>
        <p:nvSpPr>
          <p:cNvPr id="21" name="Shape 0">
            <a:extLst>
              <a:ext uri="{FF2B5EF4-FFF2-40B4-BE49-F238E27FC236}">
                <a16:creationId xmlns:a16="http://schemas.microsoft.com/office/drawing/2014/main" id="{98012B32-AB58-4BB8-A148-D574E0F39FE7}"/>
              </a:ext>
            </a:extLst>
          </p:cNvPr>
          <p:cNvSpPr/>
          <p:nvPr/>
        </p:nvSpPr>
        <p:spPr>
          <a:xfrm>
            <a:off x="620737" y="606642"/>
            <a:ext cx="109728" cy="109728"/>
          </a:xfrm>
          <a:prstGeom prst="ellipse">
            <a:avLst/>
          </a:prstGeom>
          <a:solidFill>
            <a:srgbClr val="FF0000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-54935" y="624908"/>
            <a:ext cx="12192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MX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las Señales a las Decisiones</a:t>
            </a:r>
            <a:endParaRPr lang="es-MX" sz="3200" dirty="0"/>
          </a:p>
        </p:txBody>
      </p:sp>
      <p:sp>
        <p:nvSpPr>
          <p:cNvPr id="4" name="Shape 2"/>
          <p:cNvSpPr/>
          <p:nvPr/>
        </p:nvSpPr>
        <p:spPr>
          <a:xfrm>
            <a:off x="672084" y="1783080"/>
            <a:ext cx="3611880" cy="4480560"/>
          </a:xfrm>
          <a:prstGeom prst="roundRect">
            <a:avLst>
              <a:gd name="adj" fmla="val 2025"/>
            </a:avLst>
          </a:prstGeom>
          <a:solidFill>
            <a:srgbClr val="141B49"/>
          </a:solidFill>
          <a:ln/>
        </p:spPr>
      </p:sp>
      <p:sp>
        <p:nvSpPr>
          <p:cNvPr id="5" name="Text 3"/>
          <p:cNvSpPr/>
          <p:nvPr/>
        </p:nvSpPr>
        <p:spPr>
          <a:xfrm>
            <a:off x="896112" y="2011680"/>
            <a:ext cx="3099816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PREDETERMINADOS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96112" y="2697480"/>
            <a:ext cx="30998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Bolivia necesita divisas renovables, no solo mineras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908421" y="4020170"/>
            <a:ext cx="30998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el 2do país del mundo en pérdida de bosque primario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928116" y="5163170"/>
            <a:ext cx="30998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UE </a:t>
            </a:r>
            <a:r>
              <a:rPr lang="en-US" sz="2000" dirty="0" err="1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habilitó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el producto en 2025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0" y="1783080"/>
            <a:ext cx="3611880" cy="4480560"/>
          </a:xfrm>
          <a:prstGeom prst="roundRect">
            <a:avLst>
              <a:gd name="adj" fmla="val 2025"/>
            </a:avLst>
          </a:prstGeom>
          <a:solidFill>
            <a:srgbClr val="141B49"/>
          </a:solidFill>
          <a:ln/>
        </p:spPr>
      </p:sp>
      <p:sp>
        <p:nvSpPr>
          <p:cNvPr id="11" name="Text 9"/>
          <p:cNvSpPr/>
          <p:nvPr/>
        </p:nvSpPr>
        <p:spPr>
          <a:xfrm>
            <a:off x="4852122" y="1824404"/>
            <a:ext cx="3099816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TRAYECTORIAS ABIERTAS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39053" y="2460088"/>
            <a:ext cx="3362955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repite el patrón extractivo de monocultivo y desmonte?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51054" y="3742660"/>
            <a:ext cx="30998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¿O se construye una cadena articulada, biodiversa y con denominación de origen?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4828032" y="5068540"/>
            <a:ext cx="30998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financia el ciclo de 14 años hasta la plena producción?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503920" y="1783080"/>
            <a:ext cx="3611880" cy="4480560"/>
          </a:xfrm>
          <a:prstGeom prst="roundRect">
            <a:avLst>
              <a:gd name="adj" fmla="val 2025"/>
            </a:avLst>
          </a:prstGeom>
          <a:solidFill>
            <a:schemeClr val="accent4"/>
          </a:solidFill>
          <a:ln/>
        </p:spPr>
      </p:sp>
      <p:sp>
        <p:nvSpPr>
          <p:cNvPr id="17" name="Text 15"/>
          <p:cNvSpPr/>
          <p:nvPr/>
        </p:nvSpPr>
        <p:spPr>
          <a:xfrm>
            <a:off x="8759952" y="1787865"/>
            <a:ext cx="3099816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5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DECISIONES DE HOY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31936" y="2377440"/>
            <a:ext cx="337222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Gobierno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000" dirty="0" err="1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denominación de origen, OMC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31936" y="3680460"/>
            <a:ext cx="309981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Cadena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Calidad end-to-end y sistemas asociados (Almendra-Ganadería)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631936" y="5079173"/>
            <a:ext cx="322783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2000" b="1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000" dirty="0" err="1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Posicionar</a:t>
            </a:r>
            <a:r>
              <a:rPr lang="en-US" sz="2000" dirty="0">
                <a:solidFill>
                  <a:srgbClr val="141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el producto como marca de la Gran Chiquitania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159752" y="6537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900" dirty="0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6D910B08-F9AE-4679-838B-FC541FD6AF83}"/>
              </a:ext>
            </a:extLst>
          </p:cNvPr>
          <p:cNvSpPr/>
          <p:nvPr/>
        </p:nvSpPr>
        <p:spPr>
          <a:xfrm>
            <a:off x="4097215" y="3648808"/>
            <a:ext cx="641839" cy="64008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88AC47DA-81CB-45DC-BB6F-D3483A5D618D}"/>
              </a:ext>
            </a:extLst>
          </p:cNvPr>
          <p:cNvSpPr/>
          <p:nvPr/>
        </p:nvSpPr>
        <p:spPr>
          <a:xfrm>
            <a:off x="7951938" y="3648808"/>
            <a:ext cx="641839" cy="64008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645920"/>
            <a:ext cx="5029200" cy="5029200"/>
          </a:xfrm>
          <a:prstGeom prst="ellipse">
            <a:avLst/>
          </a:prstGeom>
          <a:solidFill>
            <a:srgbClr val="141B49"/>
          </a:solidFill>
          <a:ln/>
        </p:spPr>
      </p:sp>
      <p:sp>
        <p:nvSpPr>
          <p:cNvPr id="3" name="Text 1"/>
          <p:cNvSpPr/>
          <p:nvPr/>
        </p:nvSpPr>
        <p:spPr>
          <a:xfrm>
            <a:off x="2322151" y="2103652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Gracias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2322151" y="3360952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Almendra Chiquitana: </a:t>
            </a:r>
          </a:p>
          <a:p>
            <a:pPr marL="0" indent="0">
              <a:buNone/>
            </a:pPr>
            <a:r>
              <a:rPr lang="en-US" sz="20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producto renovable para el ciclo exportador que Bolivia necesita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2322150" y="4412512"/>
            <a:ext cx="3282875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322150" y="450395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CHIQUITANIA NOVEL FOODS  ·  SUNIMA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22151" y="4847385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ExpoAlmendra Chiquitana · Concepción · Agosto 2026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2180</Words>
  <Application>Microsoft Office PowerPoint</Application>
  <PresentationFormat>Panorámica</PresentationFormat>
  <Paragraphs>269</Paragraphs>
  <Slides>26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Arial Nova Cond Light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martin rapp</dc:creator>
  <cp:lastModifiedBy>Martin Rapp</cp:lastModifiedBy>
  <cp:revision>27</cp:revision>
  <cp:lastPrinted>2026-08-14T17:51:19Z</cp:lastPrinted>
  <dcterms:created xsi:type="dcterms:W3CDTF">2026-08-12T12:07:24Z</dcterms:created>
  <dcterms:modified xsi:type="dcterms:W3CDTF">2026-08-15T11:47:00Z</dcterms:modified>
</cp:coreProperties>
</file>