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3.jpg" ContentType="image/jp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6.jpg" ContentType="image/jp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7.jpg" ContentType="image/jp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8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868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F3D2B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3" name="Shape 1"/>
          <p:cNvSpPr/>
          <p:nvPr/>
        </p:nvSpPr>
        <p:spPr>
          <a:xfrm>
            <a:off x="8778240" y="-2011680"/>
            <a:ext cx="6400800" cy="6400800"/>
          </a:xfrm>
          <a:prstGeom prst="ellipse">
            <a:avLst/>
          </a:prstGeom>
          <a:solidFill>
            <a:srgbClr val="2E5540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4" name="Shape 2"/>
          <p:cNvSpPr/>
          <p:nvPr/>
        </p:nvSpPr>
        <p:spPr>
          <a:xfrm>
            <a:off x="-2286000" y="4389120"/>
            <a:ext cx="5486400" cy="5486400"/>
          </a:xfrm>
          <a:prstGeom prst="ellipse">
            <a:avLst/>
          </a:prstGeom>
          <a:solidFill>
            <a:srgbClr val="2E5540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5" name="Text 3"/>
          <p:cNvSpPr/>
          <p:nvPr/>
        </p:nvSpPr>
        <p:spPr>
          <a:xfrm>
            <a:off x="4656051" y="648923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EXPOALMENDRA CHIQUITANA 2026 · CONCEPCIÓN · 14–16 DE AGOSTO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10241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6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Botana y la </a:t>
            </a:r>
            <a:r>
              <a:rPr lang="en-US" sz="4600" b="1" i="1" dirty="0">
                <a:solidFill>
                  <a:srgbClr val="B484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Almendra Chiquitana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822960" y="379476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modelo de negocio que escala con sus comunidades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822960" y="4892040"/>
            <a:ext cx="2194560" cy="0"/>
          </a:xfrm>
          <a:prstGeom prst="line">
            <a:avLst/>
          </a:prstGeom>
          <a:noFill/>
          <a:ln w="25400">
            <a:solidFill>
              <a:srgbClr val="B4842A"/>
            </a:solidFill>
            <a:prstDash val="solid"/>
          </a:ln>
        </p:spPr>
        <p:txBody>
          <a:bodyPr/>
          <a:lstStyle/>
          <a:p>
            <a:endParaRPr lang="es-BO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Lic. Liz Daniela Montero Ávila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960" y="5394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Gerente General — Alternative Food Trading  ·  Marca La Botana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9464040" y="3977640"/>
            <a:ext cx="2103120" cy="25146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BO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C4FE3AD-B147-40AA-A1DD-B732D0A0D4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" t="32705" r="2979" b="34686"/>
          <a:stretch>
            <a:fillRect/>
          </a:stretch>
        </p:blipFill>
        <p:spPr>
          <a:xfrm>
            <a:off x="247534" y="909154"/>
            <a:ext cx="3270144" cy="73676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AD03CB3-86DD-4DDB-A94B-AA97B865B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4206" y="4033969"/>
            <a:ext cx="1964908" cy="2360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QUIÉNES SOMOS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Industria boliviana de alimentos, desde 2016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6400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 Food Trading nació en Santa Cruz de la Sierra con una misión simple: transformar insumos naturales bolivianos en snacks saludables, innovadores y seguros — bajo la marca La Botana.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3749040"/>
            <a:ext cx="3474720" cy="1691640"/>
          </a:xfrm>
          <a:prstGeom prst="roundRect">
            <a:avLst>
              <a:gd name="adj" fmla="val 6486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6" name="Text 4"/>
          <p:cNvSpPr/>
          <p:nvPr/>
        </p:nvSpPr>
        <p:spPr>
          <a:xfrm>
            <a:off x="868680" y="391363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2016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68680" y="45262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Año de fundación, Santa Cruz de la Sierra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89120" y="3749040"/>
            <a:ext cx="3474720" cy="1691640"/>
          </a:xfrm>
          <a:prstGeom prst="roundRect">
            <a:avLst>
              <a:gd name="adj" fmla="val 6486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9" name="Text 7"/>
          <p:cNvSpPr/>
          <p:nvPr/>
        </p:nvSpPr>
        <p:spPr>
          <a:xfrm>
            <a:off x="4617720" y="391363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Alimentos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4617720" y="45262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Sector: snacks, mantequillas, chocolates, premezclas y barras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138160" y="3749040"/>
            <a:ext cx="3474720" cy="1691640"/>
          </a:xfrm>
          <a:prstGeom prst="roundRect">
            <a:avLst>
              <a:gd name="adj" fmla="val 6486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2" name="Text 10"/>
          <p:cNvSpPr/>
          <p:nvPr/>
        </p:nvSpPr>
        <p:spPr>
          <a:xfrm>
            <a:off x="8366760" y="391363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27 ítems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8366760" y="45262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Portafolio vigente de productos</a:t>
            </a:r>
            <a:endParaRPr lang="en-US" sz="1250" dirty="0"/>
          </a:p>
        </p:txBody>
      </p:sp>
      <p:pic>
        <p:nvPicPr>
          <p:cNvPr id="14" name="Image 0" descr="/home/claude/expo_almendra/img_handseed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60920" y="1600200"/>
            <a:ext cx="4160520" cy="196596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 · Quiénes somos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F3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EXISTIMOS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vacío que decidimos llenar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6035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5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2016, el mercado boliviano de snacks estaba dominado por productos importados, mientras la oferta local competía solo en precio e informalidad — descuidando la higiene y la calidad.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40080" y="3429000"/>
            <a:ext cx="6035040" cy="2468880"/>
          </a:xfrm>
          <a:prstGeom prst="roundRect">
            <a:avLst>
              <a:gd name="adj" fmla="val 4444"/>
            </a:avLst>
          </a:prstGeom>
          <a:solidFill>
            <a:srgbClr val="2E5540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6" name="Text 4"/>
          <p:cNvSpPr/>
          <p:nvPr/>
        </p:nvSpPr>
        <p:spPr>
          <a:xfrm>
            <a:off x="914400" y="361188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B484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914400" y="452628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las diarreas en Bolivia se transmiten por alimentos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516636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Fuente: Ministerio de Salud de Bolivia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949440" y="2116658"/>
            <a:ext cx="4526280" cy="4160520"/>
          </a:xfrm>
          <a:prstGeom prst="roundRect">
            <a:avLst>
              <a:gd name="adj" fmla="val 2637"/>
            </a:avLst>
          </a:prstGeom>
          <a:solidFill>
            <a:srgbClr val="A9482E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0" name="Text 8"/>
          <p:cNvSpPr/>
          <p:nvPr/>
        </p:nvSpPr>
        <p:spPr>
          <a:xfrm>
            <a:off x="7269480" y="2011680"/>
            <a:ext cx="3977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8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Nuestra respuesta no fue competir en precio.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223760" y="2385429"/>
            <a:ext cx="39776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 construir industria boliviana con calidad, innovación y certificación real — algo que hoy nos distingue frente a nuestros competidores directos.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 · Quiénes somos</a:t>
            </a:r>
            <a:endParaRPr lang="en-US" sz="10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BC6033BF-2659-4659-873E-9685893A3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7281" y="3838098"/>
            <a:ext cx="1493668" cy="22419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CRECIMIENTO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Nuestra evolución, en números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074920" y="16916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595360" y="1691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96596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3931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Producción mensual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965960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4.000 uds. · 6 ítems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366760" y="196596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19.000 uds. comerciales + 82.000 uds. licitación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320040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1" name="Text 9"/>
          <p:cNvSpPr/>
          <p:nvPr/>
        </p:nvSpPr>
        <p:spPr>
          <a:xfrm>
            <a:off x="914400" y="3200400"/>
            <a:ext cx="3931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Planta productiva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937760" y="3200400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m²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366760" y="320040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230 m²  (meta 2026: 750 m²)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443484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5" name="Text 13"/>
          <p:cNvSpPr/>
          <p:nvPr/>
        </p:nvSpPr>
        <p:spPr>
          <a:xfrm>
            <a:off x="914400" y="4434840"/>
            <a:ext cx="3931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Portafolio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937760" y="4434840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ítems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66760" y="443484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ítems vigentes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 2025: </a:t>
            </a:r>
            <a:r>
              <a:rPr lang="en-US" sz="14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Bs 5,68 millones (USD 668 mil)   ·   </a:t>
            </a:r>
            <a:r>
              <a:rPr lang="en-US" sz="14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Crecimiento 2022–24: </a:t>
            </a:r>
            <a:r>
              <a:rPr lang="en-US" sz="14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≈49% anual   ·   </a:t>
            </a:r>
            <a:r>
              <a:rPr lang="en-US" sz="14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2026: </a:t>
            </a:r>
            <a:r>
              <a:rPr lang="en-US" sz="14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+15% vs. 2025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 · Quiénes somos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B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TAMAÑO DE LA OPORTUNIDAD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industria en plena expansión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577840" cy="3931920"/>
          </a:xfrm>
          <a:prstGeom prst="roundRect">
            <a:avLst>
              <a:gd name="adj" fmla="val 3256"/>
            </a:avLst>
          </a:prstGeom>
          <a:solidFill>
            <a:srgbClr val="1F3D2B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5" name="Text 3"/>
          <p:cNvSpPr/>
          <p:nvPr/>
        </p:nvSpPr>
        <p:spPr>
          <a:xfrm>
            <a:off x="960120" y="2468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B484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USD 1.066 M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960120" y="342900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proyección del mercado boliviano de snacks para 2030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60120" y="4297680"/>
            <a:ext cx="4572000" cy="0"/>
          </a:xfrm>
          <a:prstGeom prst="line">
            <a:avLst/>
          </a:prstGeom>
          <a:noFill/>
          <a:ln w="12700">
            <a:solidFill>
              <a:srgbClr val="E8D9B8"/>
            </a:solidFill>
            <a:prstDash val="solid"/>
          </a:ln>
        </p:spPr>
        <p:txBody>
          <a:bodyPr/>
          <a:lstStyle/>
          <a:p>
            <a:endParaRPr lang="es-BO"/>
          </a:p>
        </p:txBody>
      </p:sp>
      <p:sp>
        <p:nvSpPr>
          <p:cNvPr id="8" name="Text 6"/>
          <p:cNvSpPr/>
          <p:nvPr/>
        </p:nvSpPr>
        <p:spPr>
          <a:xfrm>
            <a:off x="960120" y="448056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5,5%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960120" y="512064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tasa de crecimiento anual proyectada (CAGR)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60120" y="562356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E8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Fuente: strategyh.com — Snacks Market in Bolivia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6583680" y="2377440"/>
            <a:ext cx="4937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9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Esa oportunidad no es solo para La Botana: es una invitación a toda la industria boliviana formal a crecer con calidad.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 · Quiénes somos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NUESTRO DIFERENCIADOR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Calidad </a:t>
            </a:r>
            <a:r>
              <a:rPr lang="en-US" sz="3200" b="1" i="1" dirty="0" err="1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certificada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5029200" cy="3977640"/>
          </a:xfrm>
          <a:prstGeom prst="roundRect">
            <a:avLst>
              <a:gd name="adj" fmla="val 3218"/>
            </a:avLst>
          </a:prstGeom>
          <a:solidFill>
            <a:srgbClr val="B4842A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5" name="Text 3"/>
          <p:cNvSpPr/>
          <p:nvPr/>
        </p:nvSpPr>
        <p:spPr>
          <a:xfrm>
            <a:off x="914400" y="228600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NB/NM 324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914400" y="30632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Buenas Prácticas de Manufactura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35204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Sello Ibnorca · obtenida en 2025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914400" y="4069080"/>
            <a:ext cx="420624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BO"/>
          </a:p>
        </p:txBody>
      </p:sp>
      <p:sp>
        <p:nvSpPr>
          <p:cNvPr id="9" name="Text 7"/>
          <p:cNvSpPr/>
          <p:nvPr/>
        </p:nvSpPr>
        <p:spPr>
          <a:xfrm>
            <a:off x="914400" y="4251960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estándar que hoy no poseen nuestros competidores directos, ni en snacks ni en chocolates.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80760" y="1920240"/>
            <a:ext cx="5468112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2" name="Text 9"/>
          <p:cNvSpPr/>
          <p:nvPr/>
        </p:nvSpPr>
        <p:spPr>
          <a:xfrm>
            <a:off x="6080760" y="4526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Chocolates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589520" y="4526280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Ceibo, Chocolates Gozo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080760" y="518464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Snacks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7589520" y="5184648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Trinuts, Pinzones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080760" y="594360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A948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competimos solo en precio: competimos en calidad, higiene e innovación.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 · Quiénes somos</a:t>
            </a:r>
            <a:endParaRPr lang="en-US" sz="1000" dirty="0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C45BDBF1-C448-4FED-966A-29C8ED82F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7013" y="183692"/>
            <a:ext cx="3305776" cy="40042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F3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ALIANZA OECOM MONTERITO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Nace la Línea Verde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6126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finales de 2024 lanzamos nuestra primera línea basada íntegramente en un fruto silvestre del bosque seco chiquitano: la almendra chiquitana. Nació de una alianza comercial con la OECOM Monterito.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3703320"/>
            <a:ext cx="6126480" cy="2194560"/>
          </a:xfrm>
          <a:prstGeom prst="roundRect">
            <a:avLst>
              <a:gd name="adj" fmla="val 5000"/>
            </a:avLst>
          </a:prstGeom>
          <a:solidFill>
            <a:srgbClr val="2E5540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6" name="Text 4"/>
          <p:cNvSpPr/>
          <p:nvPr/>
        </p:nvSpPr>
        <p:spPr>
          <a:xfrm>
            <a:off x="914400" y="388620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B484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9%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3017520" y="4069080"/>
            <a:ext cx="3566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los ingresos globales de la empresa en 2025 — en menos de un año de vida comercial formal</a:t>
            </a:r>
            <a:endParaRPr lang="en-US" sz="1300" dirty="0"/>
          </a:p>
        </p:txBody>
      </p:sp>
      <p:pic>
        <p:nvPicPr>
          <p:cNvPr id="8" name="Image 0" descr="/home/claude/expo_almendra/img_tree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78040" y="1783080"/>
            <a:ext cx="4343400" cy="41148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178040" y="5943600"/>
            <a:ext cx="4343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Árbol de almendra chiquitana, bosque seco chiquitano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 · Línea Verde y OECOM Monterito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ALIANZA OECOM MONTERITO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18 a 250 recolectores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1F3D2B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5" name="Text 3"/>
          <p:cNvSpPr/>
          <p:nvPr/>
        </p:nvSpPr>
        <p:spPr>
          <a:xfrm>
            <a:off x="822960" y="21945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265176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22960" y="36118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recolectores al inicio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383280" y="196596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1F3D2B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9" name="Text 7"/>
          <p:cNvSpPr/>
          <p:nvPr/>
        </p:nvSpPr>
        <p:spPr>
          <a:xfrm>
            <a:off x="3566160" y="21945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66160" y="265176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≈120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3566160" y="36118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recolectores, mayoría mujeres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26480" y="196596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EBF1E9"/>
          </a:solidFill>
          <a:ln w="19050">
            <a:solidFill>
              <a:srgbClr val="B4842A"/>
            </a:solidFill>
            <a:prstDash val="dash"/>
          </a:ln>
        </p:spPr>
        <p:txBody>
          <a:bodyPr/>
          <a:lstStyle/>
          <a:p>
            <a:endParaRPr lang="es-BO"/>
          </a:p>
        </p:txBody>
      </p:sp>
      <p:sp>
        <p:nvSpPr>
          <p:cNvPr id="13" name="Text 11"/>
          <p:cNvSpPr/>
          <p:nvPr/>
        </p:nvSpPr>
        <p:spPr>
          <a:xfrm>
            <a:off x="6309360" y="21945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09360" y="265176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6309360" y="36118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869680" y="196596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EBF1E9"/>
          </a:solidFill>
          <a:ln w="19050">
            <a:solidFill>
              <a:srgbClr val="B4842A"/>
            </a:solidFill>
            <a:prstDash val="dash"/>
          </a:ln>
        </p:spPr>
        <p:txBody>
          <a:bodyPr/>
          <a:lstStyle/>
          <a:p>
            <a:endParaRPr lang="es-BO"/>
          </a:p>
        </p:txBody>
      </p:sp>
      <p:sp>
        <p:nvSpPr>
          <p:cNvPr id="17" name="Text 15"/>
          <p:cNvSpPr/>
          <p:nvPr/>
        </p:nvSpPr>
        <p:spPr>
          <a:xfrm>
            <a:off x="9052560" y="21945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052560" y="265176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250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9052560" y="36118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· 70% mujeres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0080" y="55321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Apoyo inicial: fondo a fondo perdido de la ONG CEPAC (≈ Bs 25.000 / USD 3.000), que financió el 50% del lanzamiento de la Línea Verde.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 · Línea Verde y OECOM Monterito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F3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RESULTADO ES REAL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impacto en las comunidades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0881360" cy="3840480"/>
          </a:xfrm>
          <a:prstGeom prst="roundRect">
            <a:avLst>
              <a:gd name="adj" fmla="val 3333"/>
            </a:avLst>
          </a:prstGeom>
          <a:solidFill>
            <a:srgbClr val="2E5540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5" name="Text 3"/>
          <p:cNvSpPr/>
          <p:nvPr/>
        </p:nvSpPr>
        <p:spPr>
          <a:xfrm>
            <a:off x="1005840" y="228600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Ingresos anuales — comunidades recolectoras de almendra chiquitana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88720" y="3063240"/>
            <a:ext cx="3291840" cy="2286000"/>
          </a:xfrm>
          <a:prstGeom prst="roundRect">
            <a:avLst>
              <a:gd name="adj" fmla="val 4000"/>
            </a:avLst>
          </a:prstGeom>
          <a:solidFill>
            <a:srgbClr val="1F3D2B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7" name="Text 5"/>
          <p:cNvSpPr/>
          <p:nvPr/>
        </p:nvSpPr>
        <p:spPr>
          <a:xfrm>
            <a:off x="141732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417320" y="36576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BF1E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Bs 18.000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417320" y="434340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USD 2.100 / año, vendiendo en ferias locales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709160" y="4160520"/>
            <a:ext cx="1371600" cy="0"/>
          </a:xfrm>
          <a:prstGeom prst="line">
            <a:avLst/>
          </a:prstGeom>
          <a:noFill/>
          <a:ln w="38100">
            <a:solidFill>
              <a:srgbClr val="B4842A"/>
            </a:solidFill>
            <a:prstDash val="solid"/>
            <a:tailEnd type="triangle"/>
          </a:ln>
        </p:spPr>
        <p:txBody>
          <a:bodyPr/>
          <a:lstStyle/>
          <a:p>
            <a:endParaRPr lang="es-BO"/>
          </a:p>
        </p:txBody>
      </p:sp>
      <p:sp>
        <p:nvSpPr>
          <p:cNvPr id="11" name="Shape 9"/>
          <p:cNvSpPr/>
          <p:nvPr/>
        </p:nvSpPr>
        <p:spPr>
          <a:xfrm>
            <a:off x="6309360" y="3063240"/>
            <a:ext cx="4297680" cy="2286000"/>
          </a:xfrm>
          <a:prstGeom prst="roundRect">
            <a:avLst>
              <a:gd name="adj" fmla="val 4000"/>
            </a:avLst>
          </a:prstGeom>
          <a:solidFill>
            <a:srgbClr val="B4842A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2" name="Text 10"/>
          <p:cNvSpPr/>
          <p:nvPr/>
        </p:nvSpPr>
        <p:spPr>
          <a:xfrm>
            <a:off x="6583680" y="3246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La Botana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583680" y="365760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Bs 165.000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583680" y="44805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USD 19.500 / año, con contrato comercial formal y pagos anticipados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 · Línea Verde y OECOM Monterito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DESAFÍOS DEL DESARROLLO DE MERCADOS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Motor comercial 1: Hansa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Distribuidor nacional · exclusividad 2 años · margen preferencial 30%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331720"/>
            <a:ext cx="3977640" cy="3566160"/>
          </a:xfrm>
          <a:prstGeom prst="roundRect">
            <a:avLst>
              <a:gd name="adj" fmla="val 3077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6" name="Text 4"/>
          <p:cNvSpPr/>
          <p:nvPr/>
        </p:nvSpPr>
        <p:spPr>
          <a:xfrm>
            <a:off x="914400" y="256032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VENTAJA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2971800"/>
            <a:ext cx="3429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Cobertura eficiente en supermercados, mayoristas y micromercados del eje troncal, con expansión progresiva a otras ciudades.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00600" y="2331720"/>
            <a:ext cx="3977640" cy="3566160"/>
          </a:xfrm>
          <a:prstGeom prst="roundRect">
            <a:avLst>
              <a:gd name="adj" fmla="val 3077"/>
            </a:avLst>
          </a:prstGeom>
          <a:solidFill>
            <a:srgbClr val="A9482E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9" name="Text 7"/>
          <p:cNvSpPr/>
          <p:nvPr/>
        </p:nvSpPr>
        <p:spPr>
          <a:xfrm>
            <a:off x="5074920" y="256032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DESVENTAJA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74920" y="2971800"/>
            <a:ext cx="3429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exclusividad concentra el riesgo comercial en un solo socio, y cede un margen importante que reduce nuestra rentabilidad directa.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915400" y="2331720"/>
            <a:ext cx="2651760" cy="35661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BO"/>
          </a:p>
        </p:txBody>
      </p:sp>
      <p:pic>
        <p:nvPicPr>
          <p:cNvPr id="12" name="Image 0" descr="/home/claude/expo_almendra/img_barr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79408" y="2395728"/>
            <a:ext cx="2523744" cy="3438144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 · Desafíos de mercado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DESAFÍOS DEL DESARROLLO DE MERCADOS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Motor comercial 2: Subsidio de Lactancia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Licitación pública desde 2021 · 7 ítems adjudicados · cobertura en 9 departamentos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331720"/>
            <a:ext cx="3977640" cy="3566160"/>
          </a:xfrm>
          <a:prstGeom prst="roundRect">
            <a:avLst>
              <a:gd name="adj" fmla="val 3077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6" name="Text 4"/>
          <p:cNvSpPr/>
          <p:nvPr/>
        </p:nvSpPr>
        <p:spPr>
          <a:xfrm>
            <a:off x="914400" y="256032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VENTAJA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2971800"/>
            <a:ext cx="3429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Volumen garantizado y cobertura nacional total, en los nueve departamentos del país.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00600" y="2331720"/>
            <a:ext cx="3977640" cy="3566160"/>
          </a:xfrm>
          <a:prstGeom prst="roundRect">
            <a:avLst>
              <a:gd name="adj" fmla="val 3077"/>
            </a:avLst>
          </a:prstGeom>
          <a:solidFill>
            <a:srgbClr val="A9482E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9" name="Text 7"/>
          <p:cNvSpPr/>
          <p:nvPr/>
        </p:nvSpPr>
        <p:spPr>
          <a:xfrm>
            <a:off x="5074920" y="256032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DESVENTAJA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74920" y="2971800"/>
            <a:ext cx="3429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≈85% de nuestros ingresos depende de un comprador único, el Estado — expuestos a cambios de política.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915400" y="2331720"/>
            <a:ext cx="2651760" cy="35661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3" name="Text 10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 · Desafíos de mercado</a:t>
            </a:r>
            <a:endParaRPr lang="en-US" sz="10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3F4383F-9B80-45B1-BBB0-B76C55D53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2252234"/>
            <a:ext cx="3125800" cy="346276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F3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NUESTRA META ESTRATÉGICA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Reequilibrar la mezcla de ingresos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188720" y="2011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188720" y="2423160"/>
            <a:ext cx="4389120" cy="640080"/>
          </a:xfrm>
          <a:prstGeom prst="roundRect">
            <a:avLst>
              <a:gd name="adj" fmla="val 50000"/>
            </a:avLst>
          </a:prstGeom>
          <a:solidFill>
            <a:srgbClr val="A9482E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6" name="Shape 4"/>
          <p:cNvSpPr/>
          <p:nvPr/>
        </p:nvSpPr>
        <p:spPr>
          <a:xfrm>
            <a:off x="4800600" y="2423160"/>
            <a:ext cx="777240" cy="640080"/>
          </a:xfrm>
          <a:prstGeom prst="roundRect">
            <a:avLst>
              <a:gd name="adj" fmla="val 50000"/>
            </a:avLst>
          </a:prstGeom>
          <a:solidFill>
            <a:srgbClr val="B4842A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7" name="Text 5"/>
          <p:cNvSpPr/>
          <p:nvPr/>
        </p:nvSpPr>
        <p:spPr>
          <a:xfrm>
            <a:off x="1417320" y="2542032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85% licitación pública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4846320" y="2542032"/>
            <a:ext cx="685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88720" y="34290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(mediano plazo)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188720" y="3840480"/>
            <a:ext cx="3840480" cy="640080"/>
          </a:xfrm>
          <a:prstGeom prst="roundRect">
            <a:avLst>
              <a:gd name="adj" fmla="val 50000"/>
            </a:avLst>
          </a:prstGeom>
          <a:solidFill>
            <a:srgbClr val="A9482E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1" name="Shape 9"/>
          <p:cNvSpPr/>
          <p:nvPr/>
        </p:nvSpPr>
        <p:spPr>
          <a:xfrm>
            <a:off x="4709160" y="3840480"/>
            <a:ext cx="1645920" cy="640080"/>
          </a:xfrm>
          <a:prstGeom prst="roundRect">
            <a:avLst>
              <a:gd name="adj" fmla="val 50000"/>
            </a:avLst>
          </a:prstGeom>
          <a:solidFill>
            <a:srgbClr val="B4842A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2" name="Text 10"/>
          <p:cNvSpPr/>
          <p:nvPr/>
        </p:nvSpPr>
        <p:spPr>
          <a:xfrm>
            <a:off x="1417320" y="3959352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70% licitación pública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029200" y="3959352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858000" y="2377440"/>
            <a:ext cx="4572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55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Fortalecer canales propios de mercado masivo — B2C, B2B y exportaciones — sin abandonar la solidez del canal público.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 · Desafíos de mercado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OTRA CARA DEL DESAFÍO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Nichos que hoy nadie atiende bien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Hoteles y gimnasios: segmentos de alto poder adquisitivo, con consumo consciente de salud, que hoy no llegan a través de nuestros canales de distribución actuales.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2971800"/>
            <a:ext cx="5303520" cy="2377440"/>
          </a:xfrm>
          <a:prstGeom prst="roundRect">
            <a:avLst>
              <a:gd name="adj" fmla="val 5385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000000"/>
                </a:solidFill>
              </a:rPr>
              <a:t>🏨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914400" y="397764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Hoteles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44348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Amenities y minibar de consumo consciente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217920" y="2971800"/>
            <a:ext cx="5303520" cy="2377440"/>
          </a:xfrm>
          <a:prstGeom prst="roundRect">
            <a:avLst>
              <a:gd name="adj" fmla="val 5385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0" name="Text 8"/>
          <p:cNvSpPr/>
          <p:nvPr/>
        </p:nvSpPr>
        <p:spPr>
          <a:xfrm>
            <a:off x="6492240" y="320040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000000"/>
                </a:solidFill>
              </a:rPr>
              <a:t>🏋️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6492240" y="397764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Gimnasios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92240" y="44348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Snacks funcionales, alto en proteína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40080" y="56235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A948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Respuesta 2026: nuevo departamento comercial especializado en B2B, B2C y exportaciones.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 · Desafíos de mercado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B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 — LA LÍNEA VERDE COMO MODELO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Fidelización que se mide, no se promete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530352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5" name="Text 3"/>
          <p:cNvSpPr/>
          <p:nvPr/>
        </p:nvSpPr>
        <p:spPr>
          <a:xfrm>
            <a:off x="914400" y="2148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484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50% → 75%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283464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Pagos anticipados sobre el valor negociado (2025 → meta)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217920" y="1920240"/>
            <a:ext cx="530352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8" name="Text 6"/>
          <p:cNvSpPr/>
          <p:nvPr/>
        </p:nvSpPr>
        <p:spPr>
          <a:xfrm>
            <a:off x="6492240" y="2148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484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Asistencia técnica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492240" y="283464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Manejo, almacenamiento y buenas prácticas de higiene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4069080"/>
            <a:ext cx="530352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1" name="Text 9"/>
          <p:cNvSpPr/>
          <p:nvPr/>
        </p:nvSpPr>
        <p:spPr>
          <a:xfrm>
            <a:off x="914400" y="429768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484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Certificaciones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14400" y="498348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Apoyo activo hacia manejo forestal sostenible y orgánico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217920" y="4069080"/>
            <a:ext cx="530352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4" name="Text 12"/>
          <p:cNvSpPr/>
          <p:nvPr/>
        </p:nvSpPr>
        <p:spPr>
          <a:xfrm>
            <a:off x="6492240" y="429768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B484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≈50.000 ha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492240" y="498348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bosque chiquitano bajo aprovechamiento sostenible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 · Un modelo que escala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EXCLUSIVO DE MONTERITO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modelo que ya escala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2011680"/>
            <a:ext cx="3520440" cy="3657600"/>
          </a:xfrm>
          <a:prstGeom prst="roundRect">
            <a:avLst>
              <a:gd name="adj" fmla="val 3117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5" name="Text 3"/>
          <p:cNvSpPr/>
          <p:nvPr/>
        </p:nvSpPr>
        <p:spPr>
          <a:xfrm>
            <a:off x="896112" y="228600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Asociación Santa Rosa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96112" y="315468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Palos Blancos, La Paz — harina de banano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96112" y="4480560"/>
            <a:ext cx="301752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BO"/>
          </a:p>
        </p:txBody>
      </p:sp>
      <p:sp>
        <p:nvSpPr>
          <p:cNvPr id="8" name="Text 6"/>
          <p:cNvSpPr/>
          <p:nvPr/>
        </p:nvSpPr>
        <p:spPr>
          <a:xfrm>
            <a:off x="896112" y="466344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 40.000 → Bs 170.000 /año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343400" y="2011680"/>
            <a:ext cx="3520440" cy="3657600"/>
          </a:xfrm>
          <a:prstGeom prst="roundRect">
            <a:avLst>
              <a:gd name="adj" fmla="val 3117"/>
            </a:avLst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0" name="Text 8"/>
          <p:cNvSpPr/>
          <p:nvPr/>
        </p:nvSpPr>
        <p:spPr>
          <a:xfrm>
            <a:off x="4599432" y="228600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Chocolates Tropical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599432" y="315468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Chimoré, Cochabamba — 250 productores de cacao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99432" y="4480560"/>
            <a:ext cx="301752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BO"/>
          </a:p>
        </p:txBody>
      </p:sp>
      <p:sp>
        <p:nvSpPr>
          <p:cNvPr id="13" name="Text 11"/>
          <p:cNvSpPr/>
          <p:nvPr/>
        </p:nvSpPr>
        <p:spPr>
          <a:xfrm>
            <a:off x="4599432" y="466344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Aliado desde 2022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046720" y="2011680"/>
            <a:ext cx="3520440" cy="3657600"/>
          </a:xfrm>
          <a:prstGeom prst="roundRect">
            <a:avLst>
              <a:gd name="adj" fmla="val 3117"/>
            </a:avLst>
          </a:prstGeom>
          <a:solidFill>
            <a:srgbClr val="1F3D2B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15" name="Text 13"/>
          <p:cNvSpPr/>
          <p:nvPr/>
        </p:nvSpPr>
        <p:spPr>
          <a:xfrm>
            <a:off x="8302752" y="228600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B484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OECOM Monterito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302752" y="315468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Chiquitania, Santa Cruz — almendra chiquitana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302752" y="4480560"/>
            <a:ext cx="3017520" cy="0"/>
          </a:xfrm>
          <a:prstGeom prst="line">
            <a:avLst/>
          </a:prstGeom>
          <a:noFill/>
          <a:ln w="19050">
            <a:solidFill>
              <a:srgbClr val="2E5540"/>
            </a:solidFill>
            <a:prstDash val="solid"/>
          </a:ln>
        </p:spPr>
        <p:txBody>
          <a:bodyPr/>
          <a:lstStyle/>
          <a:p>
            <a:endParaRPr lang="es-BO"/>
          </a:p>
        </p:txBody>
      </p:sp>
      <p:sp>
        <p:nvSpPr>
          <p:cNvPr id="18" name="Text 16"/>
          <p:cNvSpPr/>
          <p:nvPr/>
        </p:nvSpPr>
        <p:spPr>
          <a:xfrm>
            <a:off x="8302752" y="466344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 18.000 → Bs 165.000 /año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 · Un modelo que escala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F3D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-2743200"/>
            <a:ext cx="7315200" cy="7315200"/>
          </a:xfrm>
          <a:prstGeom prst="ellipse">
            <a:avLst/>
          </a:prstGeom>
          <a:solidFill>
            <a:srgbClr val="2E5540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3" name="Text 1"/>
          <p:cNvSpPr/>
          <p:nvPr/>
        </p:nvSpPr>
        <p:spPr>
          <a:xfrm>
            <a:off x="822960" y="685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VISIÓN 2026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22960" y="1280160"/>
            <a:ext cx="10515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4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modelo que puede, y debe, </a:t>
            </a:r>
            <a:r>
              <a:rPr lang="en-US" sz="3400" b="1" i="1" dirty="0">
                <a:solidFill>
                  <a:srgbClr val="B484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escalar</a:t>
            </a:r>
            <a:r>
              <a:rPr lang="en-US" sz="34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 otras comunidades de la Chiquitania y de toda Bolivia.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822960" y="3749040"/>
            <a:ext cx="2194560" cy="0"/>
          </a:xfrm>
          <a:prstGeom prst="line">
            <a:avLst/>
          </a:prstGeom>
          <a:noFill/>
          <a:ln w="25400">
            <a:solidFill>
              <a:srgbClr val="B4842A"/>
            </a:solidFill>
            <a:prstDash val="solid"/>
          </a:ln>
        </p:spPr>
        <p:txBody>
          <a:bodyPr/>
          <a:lstStyle/>
          <a:p>
            <a:endParaRPr lang="es-BO"/>
          </a:p>
        </p:txBody>
      </p:sp>
      <p:sp>
        <p:nvSpPr>
          <p:cNvPr id="6" name="Text 4"/>
          <p:cNvSpPr/>
          <p:nvPr/>
        </p:nvSpPr>
        <p:spPr>
          <a:xfrm>
            <a:off x="822960" y="3977640"/>
            <a:ext cx="9875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EBF1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Gracias por permitirnos compartir esta historia en la ExpoAlmendra Chiquitana. Los invito a seguir construyendo, junto a nosotros, una industria boliviana que compita con calidad, que cuide a su gente, y que cuide su bosque.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5720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 · Un modelo que escala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EBF1E9"/>
          </a:solidFill>
          <a:ln/>
        </p:spPr>
        <p:txBody>
          <a:bodyPr/>
          <a:lstStyle/>
          <a:p>
            <a:endParaRPr lang="es-BO"/>
          </a:p>
        </p:txBody>
      </p:sp>
      <p:sp>
        <p:nvSpPr>
          <p:cNvPr id="3" name="Text 1"/>
          <p:cNvSpPr/>
          <p:nvPr/>
        </p:nvSpPr>
        <p:spPr>
          <a:xfrm>
            <a:off x="548640" y="237744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i="1" dirty="0">
                <a:solidFill>
                  <a:srgbClr val="1F3D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Muchas gracias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333756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48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Botana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37490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 Food Trading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663440" y="2606040"/>
            <a:ext cx="4297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500" b="1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Lic. Liz Daniela Montero Ávila
</a:t>
            </a:r>
            <a:endParaRPr lang="en-US" sz="15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Gerente General
</a:t>
            </a:r>
            <a:endParaRPr lang="en-US" sz="15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Cel: 78473339
</a:t>
            </a:r>
            <a:endParaRPr lang="en-US" sz="15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1F3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alternativefoodtrading@hotmail.com</a:t>
            </a:r>
            <a:endParaRPr lang="en-US" sz="15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73A769C-7715-443E-BF77-17E9D8DEE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8341" y="1305017"/>
            <a:ext cx="3801205" cy="474981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744B982-93FE-45C3-A711-1529A956B8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" t="32705" r="2979" b="34686"/>
          <a:stretch>
            <a:fillRect/>
          </a:stretch>
        </p:blipFill>
        <p:spPr>
          <a:xfrm>
            <a:off x="247534" y="451954"/>
            <a:ext cx="3270144" cy="7367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1118</Words>
  <Application>Microsoft Office PowerPoint</Application>
  <PresentationFormat>Panorámica</PresentationFormat>
  <Paragraphs>181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María del Carmen Taceó Parada</cp:lastModifiedBy>
  <cp:revision>5</cp:revision>
  <dcterms:created xsi:type="dcterms:W3CDTF">2026-08-13T19:56:20Z</dcterms:created>
  <dcterms:modified xsi:type="dcterms:W3CDTF">2026-08-14T19:08:42Z</dcterms:modified>
</cp:coreProperties>
</file>