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4" r:id="rId7"/>
    <p:sldId id="262" r:id="rId8"/>
    <p:sldId id="265" r:id="rId9"/>
    <p:sldId id="263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84" d="100"/>
          <a:sy n="84" d="100"/>
        </p:scale>
        <p:origin x="62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3510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45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47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1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4206240"/>
            <a:ext cx="5486400" cy="5486400"/>
          </a:xfrm>
          <a:prstGeom prst="ellipse">
            <a:avLst/>
          </a:prstGeom>
          <a:solidFill>
            <a:srgbClr val="3A2417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828800" y="-2103120"/>
            <a:ext cx="4114800" cy="4114800"/>
          </a:xfrm>
          <a:prstGeom prst="ellipse">
            <a:avLst/>
          </a:prstGeom>
          <a:solidFill>
            <a:srgbClr val="4E5A36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717036" y="685800"/>
            <a:ext cx="475488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pic>
        <p:nvPicPr>
          <p:cNvPr id="5" name="Image 0" descr="/tmp/deck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076" y="799570"/>
            <a:ext cx="4114800" cy="118978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2651760"/>
            <a:ext cx="10360152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Implementación de Buenas Prácticas de</a:t>
            </a:r>
            <a:endParaRPr lang="en-US" sz="340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Recolección y Post Recolección de</a:t>
            </a:r>
            <a:endParaRPr lang="en-US" sz="340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Almendra Chiquitana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371600" y="4892040"/>
            <a:ext cx="94457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C9A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de campo para recolectores y organizaciones comunitarias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659636" y="5623560"/>
            <a:ext cx="2743200" cy="502920"/>
          </a:xfrm>
          <a:prstGeom prst="roundRect">
            <a:avLst>
              <a:gd name="adj" fmla="val 50909"/>
            </a:avLst>
          </a:prstGeom>
          <a:solidFill>
            <a:srgbClr val="805438"/>
          </a:solidFill>
          <a:ln w="9525">
            <a:solidFill>
              <a:srgbClr val="C9A87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659636" y="56235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RECOLECCIÓN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722876" y="5623560"/>
            <a:ext cx="2743200" cy="502920"/>
          </a:xfrm>
          <a:prstGeom prst="roundRect">
            <a:avLst>
              <a:gd name="adj" fmla="val 50909"/>
            </a:avLst>
          </a:prstGeom>
          <a:solidFill>
            <a:srgbClr val="805438"/>
          </a:solidFill>
          <a:ln w="9525">
            <a:solidFill>
              <a:srgbClr val="C9A87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22876" y="56235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RECOLECCIÓN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786116" y="5623560"/>
            <a:ext cx="2743200" cy="502920"/>
          </a:xfrm>
          <a:prstGeom prst="roundRect">
            <a:avLst>
              <a:gd name="adj" fmla="val 50909"/>
            </a:avLst>
          </a:prstGeom>
          <a:solidFill>
            <a:srgbClr val="805438"/>
          </a:solidFill>
          <a:ln w="9525">
            <a:solidFill>
              <a:srgbClr val="C9A87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786116" y="56235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ALMACENAMIENTO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 err="1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Chiquitania</a:t>
            </a:r>
            <a:r>
              <a:rPr lang="en-US" sz="10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Novel Foods  ·  2026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805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1 · RECOLECCIÓN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Etapa 1 — Planeación de la zafra (pre-recolección)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394960" cy="4663440"/>
          </a:xfrm>
          <a:prstGeom prst="roundRect">
            <a:avLst>
              <a:gd name="adj" fmla="val 1961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7830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054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Evaluación y diagnóstico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68680" y="2286000"/>
            <a:ext cx="502920" cy="502920"/>
          </a:xfrm>
          <a:prstGeom prst="ellipse">
            <a:avLst/>
          </a:prstGeom>
          <a:solidFill>
            <a:srgbClr val="805438"/>
          </a:solidFill>
          <a:ln/>
        </p:spPr>
      </p:sp>
      <p:pic>
        <p:nvPicPr>
          <p:cNvPr id="7" name="Image 0" descr="/tmp/deck/icons/chart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1" y="2406701"/>
            <a:ext cx="261518" cy="26151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54480" y="22585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Levantamiento de producción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554480" y="2523744"/>
            <a:ext cx="4251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si la zafra será alta o baja antes de iniciar; si la producción es mínima, el costo logístico puede no compensar el esfuerzo.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68680" y="3657600"/>
            <a:ext cx="502920" cy="502920"/>
          </a:xfrm>
          <a:prstGeom prst="ellipse">
            <a:avLst/>
          </a:prstGeom>
          <a:solidFill>
            <a:srgbClr val="805438"/>
          </a:solidFill>
          <a:ln/>
        </p:spPr>
      </p:sp>
      <p:pic>
        <p:nvPicPr>
          <p:cNvPr id="11" name="Image 1" descr="/tmp/deck/icons/map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381" y="3778301"/>
            <a:ext cx="261518" cy="26151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54480" y="36301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Mapeo de áreas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1554480" y="3895344"/>
            <a:ext cx="4251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Elabore croquis o mapas mentales con rutas, cercas y puntos de referencia, para optimizar el tiempo y evitar abrir senderos innecesarios.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868680" y="5029200"/>
            <a:ext cx="502920" cy="502920"/>
          </a:xfrm>
          <a:prstGeom prst="ellipse">
            <a:avLst/>
          </a:prstGeom>
          <a:solidFill>
            <a:srgbClr val="805438"/>
          </a:solidFill>
          <a:ln/>
        </p:spPr>
      </p:sp>
      <p:pic>
        <p:nvPicPr>
          <p:cNvPr id="15" name="Image 2" descr="/tmp/deck/icons/clipcheck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381" y="5149901"/>
            <a:ext cx="261518" cy="26151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54480" y="50017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Anuencia legal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1554480" y="5266944"/>
            <a:ext cx="4251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s-BO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s-BO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propiedades</a:t>
            </a: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s-BO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privadas</a:t>
            </a: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 obligatorio obtener permiso del propietario, preferiblemente por escrito, para dar seguridad jurídica al recolector.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217920" y="1554480"/>
            <a:ext cx="5422392" cy="4663440"/>
          </a:xfrm>
          <a:prstGeom prst="roundRect">
            <a:avLst>
              <a:gd name="adj" fmla="val 1961"/>
            </a:avLst>
          </a:prstGeom>
          <a:solidFill>
            <a:srgbClr val="2C1A10"/>
          </a:solidFill>
          <a:ln/>
        </p:spPr>
      </p:sp>
      <p:sp>
        <p:nvSpPr>
          <p:cNvPr id="19" name="Text 14"/>
          <p:cNvSpPr/>
          <p:nvPr/>
        </p:nvSpPr>
        <p:spPr>
          <a:xfrm>
            <a:off x="6537960" y="17830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Checklist de materiales</a:t>
            </a:r>
            <a:endParaRPr lang="en-US" sz="1700" dirty="0"/>
          </a:p>
        </p:txBody>
      </p:sp>
      <p:sp>
        <p:nvSpPr>
          <p:cNvPr id="20" name="Shape 15"/>
          <p:cNvSpPr/>
          <p:nvPr/>
        </p:nvSpPr>
        <p:spPr>
          <a:xfrm>
            <a:off x="6537960" y="2267712"/>
            <a:ext cx="420624" cy="420624"/>
          </a:xfrm>
          <a:prstGeom prst="ellipse">
            <a:avLst/>
          </a:prstGeom>
          <a:solidFill>
            <a:srgbClr val="C9A876"/>
          </a:solidFill>
          <a:ln/>
        </p:spPr>
      </p:sp>
      <p:pic>
        <p:nvPicPr>
          <p:cNvPr id="21" name="Image 3" descr="/tmp/deck/icons/balance_2C1A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910" y="236866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14032" y="2249424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Balanza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8961120" y="2221992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Calibrada para el pesaje inicial en campo.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6537960" y="2834640"/>
            <a:ext cx="420624" cy="420624"/>
          </a:xfrm>
          <a:prstGeom prst="ellipse">
            <a:avLst/>
          </a:prstGeom>
          <a:solidFill>
            <a:srgbClr val="C9A876"/>
          </a:solidFill>
          <a:ln/>
        </p:spPr>
      </p:sp>
      <p:pic>
        <p:nvPicPr>
          <p:cNvPr id="25" name="Image 4" descr="/tmp/deck/icons/box_2C1A1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8910" y="2935590"/>
            <a:ext cx="218724" cy="21872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114032" y="2816352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Sacos de 25 kg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8961120" y="278892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recomiendan sacos de </a:t>
            </a:r>
            <a:r>
              <a:rPr lang="en-US" sz="1000" dirty="0" err="1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</a:t>
            </a:r>
            <a:r>
              <a:rPr lang="en-US" sz="10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más resistentes y fáciles de manejar, reducen el riesgo de lesiones lumbares.</a:t>
            </a:r>
            <a:endParaRPr lang="en-US" sz="1000" dirty="0"/>
          </a:p>
        </p:txBody>
      </p:sp>
      <p:sp>
        <p:nvSpPr>
          <p:cNvPr id="28" name="Shape 21"/>
          <p:cNvSpPr/>
          <p:nvPr/>
        </p:nvSpPr>
        <p:spPr>
          <a:xfrm>
            <a:off x="6537960" y="3401568"/>
            <a:ext cx="420624" cy="420624"/>
          </a:xfrm>
          <a:prstGeom prst="ellipse">
            <a:avLst/>
          </a:prstGeom>
          <a:solidFill>
            <a:srgbClr val="C9A876"/>
          </a:solidFill>
          <a:ln/>
        </p:spPr>
      </p:sp>
      <p:pic>
        <p:nvPicPr>
          <p:cNvPr id="29" name="Image 5" descr="/tmp/deck/icons/clipboard_2C1A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8910" y="3502518"/>
            <a:ext cx="218724" cy="21872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7114032" y="3383280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Insumos de costura</a:t>
            </a:r>
            <a:endParaRPr lang="en-US" sz="1250" dirty="0"/>
          </a:p>
        </p:txBody>
      </p:sp>
      <p:sp>
        <p:nvSpPr>
          <p:cNvPr id="31" name="Text 23"/>
          <p:cNvSpPr/>
          <p:nvPr/>
        </p:nvSpPr>
        <p:spPr>
          <a:xfrm>
            <a:off x="8961120" y="3355848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Hilos de buena calidad y agujas gruesas para cerrar los sacos.</a:t>
            </a:r>
            <a:endParaRPr lang="en-US" sz="1000" dirty="0"/>
          </a:p>
        </p:txBody>
      </p:sp>
      <p:sp>
        <p:nvSpPr>
          <p:cNvPr id="32" name="Shape 24"/>
          <p:cNvSpPr/>
          <p:nvPr/>
        </p:nvSpPr>
        <p:spPr>
          <a:xfrm>
            <a:off x="6537960" y="3968496"/>
            <a:ext cx="420624" cy="420624"/>
          </a:xfrm>
          <a:prstGeom prst="ellipse">
            <a:avLst/>
          </a:prstGeom>
          <a:solidFill>
            <a:srgbClr val="C9A876"/>
          </a:solidFill>
          <a:ln/>
        </p:spPr>
      </p:sp>
      <p:pic>
        <p:nvPicPr>
          <p:cNvPr id="33" name="Image 6" descr="/tmp/deck/icons/tag_2C1A1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8910" y="4069446"/>
            <a:ext cx="218724" cy="218724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7114032" y="3950208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Etiquetas PET</a:t>
            </a:r>
            <a:endParaRPr lang="en-US" sz="1250" dirty="0"/>
          </a:p>
        </p:txBody>
      </p:sp>
      <p:sp>
        <p:nvSpPr>
          <p:cNvPr id="35" name="Text 26"/>
          <p:cNvSpPr/>
          <p:nvPr/>
        </p:nvSpPr>
        <p:spPr>
          <a:xfrm>
            <a:off x="8961120" y="3922776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Láminas cortadas de botellas PET y marcador permanente; resisten la intemperie mejor que el papel.</a:t>
            </a:r>
            <a:endParaRPr lang="en-US" sz="1000" dirty="0"/>
          </a:p>
        </p:txBody>
      </p:sp>
      <p:sp>
        <p:nvSpPr>
          <p:cNvPr id="36" name="Shape 27"/>
          <p:cNvSpPr/>
          <p:nvPr/>
        </p:nvSpPr>
        <p:spPr>
          <a:xfrm>
            <a:off x="6537960" y="4535424"/>
            <a:ext cx="420624" cy="420624"/>
          </a:xfrm>
          <a:prstGeom prst="ellipse">
            <a:avLst/>
          </a:prstGeom>
          <a:solidFill>
            <a:srgbClr val="C9A876"/>
          </a:solidFill>
          <a:ln/>
        </p:spPr>
      </p:sp>
      <p:pic>
        <p:nvPicPr>
          <p:cNvPr id="37" name="Image 7" descr="/tmp/deck/icons/shield_2C1A1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38910" y="4636374"/>
            <a:ext cx="218724" cy="218724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7114032" y="4517136"/>
            <a:ext cx="18288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Equipo de protección</a:t>
            </a:r>
            <a:endParaRPr lang="en-US" sz="1250" dirty="0"/>
          </a:p>
        </p:txBody>
      </p:sp>
      <p:sp>
        <p:nvSpPr>
          <p:cNvPr id="39" name="Text 29"/>
          <p:cNvSpPr/>
          <p:nvPr/>
        </p:nvSpPr>
        <p:spPr>
          <a:xfrm>
            <a:off x="8961120" y="4489704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Botas, pantalón largo, perneras (protección contra serpientes) y guantes.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805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1 · RECOLECCIÓN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Etapa 2 — Recolección sostenible en el campo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3611880" cy="1965960"/>
          </a:xfrm>
          <a:prstGeom prst="roundRect">
            <a:avLst>
              <a:gd name="adj" fmla="val 4651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09928"/>
            <a:ext cx="502920" cy="502920"/>
          </a:xfrm>
          <a:prstGeom prst="ellipse">
            <a:avLst/>
          </a:prstGeom>
          <a:solidFill>
            <a:srgbClr val="805438"/>
          </a:solidFill>
          <a:ln/>
        </p:spPr>
      </p:sp>
      <p:sp>
        <p:nvSpPr>
          <p:cNvPr id="6" name="Text 4"/>
          <p:cNvSpPr/>
          <p:nvPr/>
        </p:nvSpPr>
        <p:spPr>
          <a:xfrm>
            <a:off x="749808" y="170992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17320" y="169164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Solo frutos caídos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49808" y="2331720"/>
            <a:ext cx="3209544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Recolecte únicamente lo que está en el suelo: el fruto caído naturalmente ya está maduro y con la </a:t>
            </a:r>
            <a:r>
              <a:rPr lang="en-US" sz="1150" dirty="0" err="1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almendra</a:t>
            </a: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s-BO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formada</a:t>
            </a: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79976" y="1508760"/>
            <a:ext cx="3611880" cy="1965960"/>
          </a:xfrm>
          <a:prstGeom prst="roundRect">
            <a:avLst>
              <a:gd name="adj" fmla="val 4651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81144" y="1709928"/>
            <a:ext cx="502920" cy="502920"/>
          </a:xfrm>
          <a:prstGeom prst="ellipse">
            <a:avLst/>
          </a:prstGeom>
          <a:solidFill>
            <a:srgbClr val="805438"/>
          </a:solidFill>
          <a:ln/>
        </p:spPr>
      </p:sp>
      <p:sp>
        <p:nvSpPr>
          <p:cNvPr id="11" name="Text 9"/>
          <p:cNvSpPr/>
          <p:nvPr/>
        </p:nvSpPr>
        <p:spPr>
          <a:xfrm>
            <a:off x="4581144" y="170992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248656" y="169164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</a:t>
            </a:r>
            <a:r>
              <a:rPr lang="es-BO" sz="145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maltratar</a:t>
            </a:r>
            <a:r>
              <a:rPr lang="en-US" sz="145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s-BO" sz="145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</a:t>
            </a:r>
            <a:r>
              <a:rPr lang="en-US" sz="145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s-BO" sz="145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arboles</a:t>
            </a:r>
            <a:endParaRPr lang="es-BO" sz="1450" dirty="0"/>
          </a:p>
        </p:txBody>
      </p:sp>
      <p:sp>
        <p:nvSpPr>
          <p:cNvPr id="13" name="Text 11"/>
          <p:cNvSpPr/>
          <p:nvPr/>
        </p:nvSpPr>
        <p:spPr>
          <a:xfrm>
            <a:off x="4581144" y="2331720"/>
            <a:ext cx="3209544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s-BO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golpear los arboles para que boten sus frutos, los frutos. Esta practica es dañina para el árbol y hace que se pierdan frutos con viabilidad futura.</a:t>
            </a:r>
            <a:endParaRPr lang="es-BO" sz="1150" dirty="0"/>
          </a:p>
        </p:txBody>
      </p:sp>
      <p:sp>
        <p:nvSpPr>
          <p:cNvPr id="14" name="Shape 12"/>
          <p:cNvSpPr/>
          <p:nvPr/>
        </p:nvSpPr>
        <p:spPr>
          <a:xfrm>
            <a:off x="8211312" y="1508760"/>
            <a:ext cx="3611880" cy="1965960"/>
          </a:xfrm>
          <a:prstGeom prst="roundRect">
            <a:avLst>
              <a:gd name="adj" fmla="val 4651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12480" y="1709928"/>
            <a:ext cx="502920" cy="502920"/>
          </a:xfrm>
          <a:prstGeom prst="ellipse">
            <a:avLst/>
          </a:prstGeom>
          <a:solidFill>
            <a:srgbClr val="805438"/>
          </a:solidFill>
          <a:ln/>
        </p:spPr>
      </p:sp>
      <p:sp>
        <p:nvSpPr>
          <p:cNvPr id="16" name="Text 14"/>
          <p:cNvSpPr/>
          <p:nvPr/>
        </p:nvSpPr>
        <p:spPr>
          <a:xfrm>
            <a:off x="8412480" y="170992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079992" y="169164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Técnica “uno a uno”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8412480" y="2331720"/>
            <a:ext cx="3209544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Prohibido el uso de rastrillos. La recolección manual evita impurezas como piedras, tierra y hojas que contaminan el lote.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48640" y="3794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054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Selección de calidad — guía visual y auditiva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48640" y="4251960"/>
            <a:ext cx="5394960" cy="1965960"/>
          </a:xfrm>
          <a:prstGeom prst="roundRect">
            <a:avLst>
              <a:gd name="adj" fmla="val 4651"/>
            </a:avLst>
          </a:prstGeom>
          <a:solidFill>
            <a:srgbClr val="EEF1E6"/>
          </a:solidFill>
          <a:ln/>
        </p:spPr>
      </p:sp>
      <p:sp>
        <p:nvSpPr>
          <p:cNvPr id="21" name="Shape 19"/>
          <p:cNvSpPr/>
          <p:nvPr/>
        </p:nvSpPr>
        <p:spPr>
          <a:xfrm>
            <a:off x="822960" y="4498848"/>
            <a:ext cx="548640" cy="548640"/>
          </a:xfrm>
          <a:prstGeom prst="ellipse">
            <a:avLst/>
          </a:prstGeom>
          <a:solidFill>
            <a:srgbClr val="6F7D4F"/>
          </a:solidFill>
          <a:ln/>
        </p:spPr>
      </p:sp>
      <p:pic>
        <p:nvPicPr>
          <p:cNvPr id="22" name="Image 0" descr="/tmp/deck/icons/check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34" y="4630522"/>
            <a:ext cx="285293" cy="285293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508760" y="448056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E5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Frutos aptos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868680" y="4983480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Sanos y enteros. Al agitarlos emiten un sonido de “cascabeleo” nítido, señal de que la almendra está suelta y seca en el interior.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6245352" y="4251960"/>
            <a:ext cx="5394960" cy="1965960"/>
          </a:xfrm>
          <a:prstGeom prst="roundRect">
            <a:avLst>
              <a:gd name="adj" fmla="val 4651"/>
            </a:avLst>
          </a:prstGeom>
          <a:solidFill>
            <a:srgbClr val="F3E7DE"/>
          </a:solidFill>
          <a:ln/>
        </p:spPr>
      </p:sp>
      <p:sp>
        <p:nvSpPr>
          <p:cNvPr id="26" name="Shape 23"/>
          <p:cNvSpPr/>
          <p:nvPr/>
        </p:nvSpPr>
        <p:spPr>
          <a:xfrm>
            <a:off x="6519672" y="4498848"/>
            <a:ext cx="548640" cy="548640"/>
          </a:xfrm>
          <a:prstGeom prst="ellipse">
            <a:avLst/>
          </a:prstGeom>
          <a:solidFill>
            <a:srgbClr val="9C5A2E"/>
          </a:solidFill>
          <a:ln/>
        </p:spPr>
      </p:sp>
      <p:pic>
        <p:nvPicPr>
          <p:cNvPr id="27" name="Image 1" descr="/tmp/deck/icons/times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346" y="4630522"/>
            <a:ext cx="285293" cy="285293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7205472" y="448056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C5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Frutos descartados</a:t>
            </a:r>
            <a:endParaRPr lang="en-US" sz="1500" dirty="0"/>
          </a:p>
        </p:txBody>
      </p:sp>
      <p:sp>
        <p:nvSpPr>
          <p:cNvPr id="29" name="Text 25"/>
          <p:cNvSpPr/>
          <p:nvPr/>
        </p:nvSpPr>
        <p:spPr>
          <a:xfrm>
            <a:off x="6565392" y="4983480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Sonido sordo o silencio (posible </a:t>
            </a:r>
            <a:r>
              <a:rPr lang="en-US" sz="1250" dirty="0" err="1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fruto</a:t>
            </a:r>
            <a:r>
              <a:rPr lang="en-US" sz="1250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s-BO" sz="1250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vacío</a:t>
            </a:r>
            <a:r>
              <a:rPr lang="en-US" sz="1250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s-BO" sz="1250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chío</a:t>
            </a:r>
            <a:r>
              <a:rPr lang="en-US" sz="1250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podridos, abiertos o con agujeros de insectos.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6F7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2 · POST RECOLECCIÓN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Etapas 3–4 — Manejo post-cosecha, sanitización y transporte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F3E7DE"/>
          </a:solidFill>
          <a:ln/>
        </p:spPr>
      </p:sp>
      <p:sp>
        <p:nvSpPr>
          <p:cNvPr id="5" name="Shape 3"/>
          <p:cNvSpPr/>
          <p:nvPr/>
        </p:nvSpPr>
        <p:spPr>
          <a:xfrm>
            <a:off x="749808" y="1618488"/>
            <a:ext cx="548640" cy="548640"/>
          </a:xfrm>
          <a:prstGeom prst="ellipse">
            <a:avLst/>
          </a:prstGeom>
          <a:solidFill>
            <a:srgbClr val="9C5A2E"/>
          </a:solidFill>
          <a:ln/>
        </p:spPr>
      </p:sp>
      <p:pic>
        <p:nvPicPr>
          <p:cNvPr id="6" name="Image 0" descr="/tmp/deck/icons/bug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482" y="1750162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508760"/>
            <a:ext cx="10058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9C5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humedad es el enemigo crítico: </a:t>
            </a:r>
            <a:r>
              <a:rPr lang="en-US" sz="1300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favorece hongos como Aspergillus sp., productores de aflatoxinas peligrosas para la salud humana.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48640" y="3026664"/>
            <a:ext cx="3611880" cy="2331720"/>
          </a:xfrm>
          <a:prstGeom prst="roundRect">
            <a:avLst>
              <a:gd name="adj" fmla="val 3922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04672" y="3236976"/>
            <a:ext cx="594360" cy="594360"/>
          </a:xfrm>
          <a:prstGeom prst="ellipse">
            <a:avLst/>
          </a:prstGeom>
          <a:solidFill>
            <a:srgbClr val="6F7D4F"/>
          </a:solidFill>
          <a:ln/>
        </p:spPr>
      </p:sp>
      <p:pic>
        <p:nvPicPr>
          <p:cNvPr id="10" name="Image 1" descr="/tmp/deck/icons/sun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318" y="3379622"/>
            <a:ext cx="309067" cy="30906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04672" y="3913632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4E5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Secado inmediato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804672" y="4279392"/>
            <a:ext cx="309981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fruto se recolectó húmedo (lluvia o rocío), extiéndalo al sol sobre superficies limpias (mesas con malla o lonas) hasta que esté completamente seco, antes de ensacar.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379976" y="3026664"/>
            <a:ext cx="3611880" cy="2331720"/>
          </a:xfrm>
          <a:prstGeom prst="roundRect">
            <a:avLst>
              <a:gd name="adj" fmla="val 3922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636008" y="3236976"/>
            <a:ext cx="594360" cy="594360"/>
          </a:xfrm>
          <a:prstGeom prst="ellipse">
            <a:avLst/>
          </a:prstGeom>
          <a:solidFill>
            <a:srgbClr val="6F7D4F"/>
          </a:solidFill>
          <a:ln/>
        </p:spPr>
      </p:sp>
      <p:pic>
        <p:nvPicPr>
          <p:cNvPr id="15" name="Image 2" descr="/tmp/deck/icons/tint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8654" y="3379622"/>
            <a:ext cx="309067" cy="30906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636008" y="3913632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4E5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Sanitización de la pulpa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4636008" y="4279392"/>
            <a:ext cx="309981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aprovechar la pulpa in natura: lave los frutos y sumérjalos 10 minutos en 100 L de agua con 100 ml de hipoclorito de sodio (10%). Enjuague con agua limpia después.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8211312" y="3026664"/>
            <a:ext cx="3611880" cy="2331720"/>
          </a:xfrm>
          <a:prstGeom prst="roundRect">
            <a:avLst>
              <a:gd name="adj" fmla="val 3922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8467344" y="3236976"/>
            <a:ext cx="594360" cy="594360"/>
          </a:xfrm>
          <a:prstGeom prst="ellipse">
            <a:avLst/>
          </a:prstGeom>
          <a:solidFill>
            <a:srgbClr val="6F7D4F"/>
          </a:solidFill>
          <a:ln/>
        </p:spPr>
      </p:sp>
      <p:pic>
        <p:nvPicPr>
          <p:cNvPr id="20" name="Image 3" descr="/tmp/deck/icons/truck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9990" y="3379622"/>
            <a:ext cx="309067" cy="309067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467344" y="3913632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4E5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Transporte seguro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8467344" y="4279392"/>
            <a:ext cx="309981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 limpia, sin grasas ni agroquímicos. Distribuya el peso, mantenga pilas bajas y cubra la carga con lonas ante riesgo de lluvia.</a:t>
            </a:r>
            <a:endParaRPr lang="en-US" sz="1150" dirty="0"/>
          </a:p>
        </p:txBody>
      </p:sp>
      <p:sp>
        <p:nvSpPr>
          <p:cNvPr id="26" name="Text 19"/>
          <p:cNvSpPr/>
          <p:nvPr/>
        </p:nvSpPr>
        <p:spPr>
          <a:xfrm>
            <a:off x="1600200" y="5074920"/>
            <a:ext cx="9829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7D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6F7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2 · POST RECOLECCIÓN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Etapa 5 — Procesamiento primario (“la quiebra”)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Extraer la almendra requiere abrir el endocarpo leñoso: una de las estructuras naturales más duras del Cerrado.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4343400"/>
          </a:xfrm>
          <a:prstGeom prst="roundRect">
            <a:avLst>
              <a:gd name="adj" fmla="val 2105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205740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E5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Técnica y ergonomía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68680" y="2606040"/>
            <a:ext cx="548640" cy="548640"/>
          </a:xfrm>
          <a:prstGeom prst="ellipse">
            <a:avLst/>
          </a:prstGeom>
          <a:solidFill>
            <a:srgbClr val="6F7D4F"/>
          </a:solidFill>
          <a:ln/>
        </p:spPr>
      </p:sp>
      <p:pic>
        <p:nvPicPr>
          <p:cNvPr id="8" name="Image 0" descr="/tmp/deck/icons/hammer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354" y="2737714"/>
            <a:ext cx="285293" cy="28529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54480" y="260604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 con tope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554480" y="2889504"/>
            <a:ext cx="4251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Guillotinas manuales o hachas con limitador, para asegurar que la hoja no parta la almendra: el valor comercial cae si no sale entera.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868680" y="3977640"/>
            <a:ext cx="548640" cy="548640"/>
          </a:xfrm>
          <a:prstGeom prst="ellipse">
            <a:avLst/>
          </a:prstGeom>
          <a:solidFill>
            <a:srgbClr val="6F7D4F"/>
          </a:solidFill>
          <a:ln/>
        </p:spPr>
      </p:sp>
      <p:pic>
        <p:nvPicPr>
          <p:cNvPr id="12" name="Image 1" descr="/tmp/deck/icons/sync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354" y="4109314"/>
            <a:ext cx="285293" cy="28529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554480" y="397764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Rotación de personal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1554480" y="4261104"/>
            <a:ext cx="425196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la dureza del fruto son obligatorios los relevos constantes entre trabajadores, para evitar lesiones por esfuerzo repetitivo y fatiga muscular.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217920" y="1828800"/>
            <a:ext cx="5422392" cy="4343400"/>
          </a:xfrm>
          <a:prstGeom prst="roundRect">
            <a:avLst>
              <a:gd name="adj" fmla="val 2105"/>
            </a:avLst>
          </a:prstGeom>
          <a:solidFill>
            <a:srgbClr val="2C1A10"/>
          </a:solidFill>
          <a:ln/>
        </p:spPr>
      </p:sp>
      <p:sp>
        <p:nvSpPr>
          <p:cNvPr id="16" name="Text 12"/>
          <p:cNvSpPr/>
          <p:nvPr/>
        </p:nvSpPr>
        <p:spPr>
          <a:xfrm>
            <a:off x="6537960" y="205740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Conservación de la almendra cruda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6537960" y="2606040"/>
            <a:ext cx="384048" cy="384048"/>
          </a:xfrm>
          <a:prstGeom prst="ellipse">
            <a:avLst/>
          </a:prstGeom>
          <a:solidFill>
            <a:srgbClr val="C9A876"/>
          </a:solidFill>
          <a:ln/>
        </p:spPr>
      </p:sp>
      <p:sp>
        <p:nvSpPr>
          <p:cNvPr id="18" name="Text 14"/>
          <p:cNvSpPr/>
          <p:nvPr/>
        </p:nvSpPr>
        <p:spPr>
          <a:xfrm>
            <a:off x="6537960" y="26060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C1A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7059168" y="2569464"/>
            <a:ext cx="4434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Selección post-quiebra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7059168" y="2852928"/>
            <a:ext cx="4480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Elimine de inmediato almendras dañadas o con moho.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6537960" y="3502152"/>
            <a:ext cx="384048" cy="384048"/>
          </a:xfrm>
          <a:prstGeom prst="ellipse">
            <a:avLst/>
          </a:prstGeom>
          <a:solidFill>
            <a:srgbClr val="C9A876"/>
          </a:solidFill>
          <a:ln/>
        </p:spPr>
      </p:sp>
      <p:sp>
        <p:nvSpPr>
          <p:cNvPr id="22" name="Text 18"/>
          <p:cNvSpPr/>
          <p:nvPr/>
        </p:nvSpPr>
        <p:spPr>
          <a:xfrm>
            <a:off x="6537960" y="350215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C1A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7059168" y="3465576"/>
            <a:ext cx="4434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Limpieza</a:t>
            </a:r>
            <a:endParaRPr lang="en-US" sz="1300" dirty="0"/>
          </a:p>
        </p:txBody>
      </p:sp>
      <p:sp>
        <p:nvSpPr>
          <p:cNvPr id="24" name="Text 20"/>
          <p:cNvSpPr/>
          <p:nvPr/>
        </p:nvSpPr>
        <p:spPr>
          <a:xfrm>
            <a:off x="7059168" y="3749040"/>
            <a:ext cx="4480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Frote las almendras con la mano o </a:t>
            </a:r>
            <a:r>
              <a:rPr lang="en-US" sz="1100" dirty="0" err="1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</a:t>
            </a:r>
            <a:r>
              <a:rPr lang="en-US" sz="11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malla</a:t>
            </a:r>
            <a:r>
              <a:rPr lang="en-US" sz="11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quitar residuos de piel.</a:t>
            </a: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6537960" y="4398264"/>
            <a:ext cx="384048" cy="384048"/>
          </a:xfrm>
          <a:prstGeom prst="ellipse">
            <a:avLst/>
          </a:prstGeom>
          <a:solidFill>
            <a:srgbClr val="C9A876"/>
          </a:solidFill>
          <a:ln/>
        </p:spPr>
      </p:sp>
      <p:sp>
        <p:nvSpPr>
          <p:cNvPr id="26" name="Text 22"/>
          <p:cNvSpPr/>
          <p:nvPr/>
        </p:nvSpPr>
        <p:spPr>
          <a:xfrm>
            <a:off x="6537960" y="439826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C1A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7059168" y="4361688"/>
            <a:ext cx="4434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Envasado hermético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7059168" y="4645152"/>
            <a:ext cx="4480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Recipientes de vidrio o botellas PET limpias: evita el oxígeno y las larvas de mariposa, la principal plaga de la almendra almacenada.</a:t>
            </a:r>
            <a:endParaRPr lang="en-US" sz="1100" dirty="0"/>
          </a:p>
        </p:txBody>
      </p:sp>
      <p:sp>
        <p:nvSpPr>
          <p:cNvPr id="29" name="Shape 25"/>
          <p:cNvSpPr/>
          <p:nvPr/>
        </p:nvSpPr>
        <p:spPr>
          <a:xfrm>
            <a:off x="6537960" y="5294376"/>
            <a:ext cx="384048" cy="384048"/>
          </a:xfrm>
          <a:prstGeom prst="ellipse">
            <a:avLst/>
          </a:prstGeom>
          <a:solidFill>
            <a:srgbClr val="C9A876"/>
          </a:solidFill>
          <a:ln/>
        </p:spPr>
      </p:sp>
      <p:sp>
        <p:nvSpPr>
          <p:cNvPr id="30" name="Text 26"/>
          <p:cNvSpPr/>
          <p:nvPr/>
        </p:nvSpPr>
        <p:spPr>
          <a:xfrm>
            <a:off x="6537960" y="529437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C1A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7059168" y="5257800"/>
            <a:ext cx="4434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Durabilidad</a:t>
            </a:r>
            <a:endParaRPr lang="en-US" sz="1300" dirty="0"/>
          </a:p>
        </p:txBody>
      </p:sp>
      <p:sp>
        <p:nvSpPr>
          <p:cNvPr id="32" name="Text 28"/>
          <p:cNvSpPr/>
          <p:nvPr/>
        </p:nvSpPr>
        <p:spPr>
          <a:xfrm>
            <a:off x="7059168" y="5541264"/>
            <a:ext cx="44805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temperatura ambiente dura pocas semanas. Para más de 2 años, es obligatorio el freezer o congelador.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805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1 · POST RECOLECCIÓN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Etapa 5 — </a:t>
            </a:r>
            <a:r>
              <a:rPr lang="es-BO" sz="260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Selección</a:t>
            </a:r>
            <a:endParaRPr lang="es-BO" sz="2600" dirty="0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BB383C97-87FA-F93C-4130-D2FBA4798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59" y="1417320"/>
            <a:ext cx="7298471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90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9C5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3 · ALMACENAMIENTO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Etapa 5 — Almacenamiento y conservación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520440" cy="1051560"/>
          </a:xfrm>
          <a:prstGeom prst="roundRect">
            <a:avLst>
              <a:gd name="adj" fmla="val 8696"/>
            </a:avLst>
          </a:prstGeom>
          <a:solidFill>
            <a:srgbClr val="F3E7DE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536192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C5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Hasta 2 años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77240" y="1993392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Almacenada con pulpa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297680" y="1463040"/>
            <a:ext cx="3520440" cy="1051560"/>
          </a:xfrm>
          <a:prstGeom prst="roundRect">
            <a:avLst>
              <a:gd name="adj" fmla="val 8696"/>
            </a:avLst>
          </a:prstGeom>
          <a:solidFill>
            <a:srgbClr val="F3E7DE"/>
          </a:solidFill>
          <a:ln/>
        </p:spPr>
      </p:sp>
      <p:sp>
        <p:nvSpPr>
          <p:cNvPr id="8" name="Text 6"/>
          <p:cNvSpPr/>
          <p:nvPr/>
        </p:nvSpPr>
        <p:spPr>
          <a:xfrm>
            <a:off x="4526280" y="1536192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C5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Hasta 4 años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526280" y="1993392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pulpa (solo endocarpo), en condiciones óptimas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27889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9C5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Requisitos del local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246120"/>
            <a:ext cx="5440680" cy="1417320"/>
          </a:xfrm>
          <a:prstGeom prst="roundRect">
            <a:avLst>
              <a:gd name="adj" fmla="val 6452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7240" y="3502152"/>
            <a:ext cx="566928" cy="566928"/>
          </a:xfrm>
          <a:prstGeom prst="ellipse">
            <a:avLst/>
          </a:prstGeom>
          <a:solidFill>
            <a:srgbClr val="9C5A2E"/>
          </a:solidFill>
          <a:ln/>
        </p:spPr>
      </p:sp>
      <p:pic>
        <p:nvPicPr>
          <p:cNvPr id="13" name="Image 0" descr="/tmp/deck/icons/warehous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03" y="3638215"/>
            <a:ext cx="294803" cy="294803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508760" y="3429000"/>
            <a:ext cx="4251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Ambiente adecuado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1508760" y="3749040"/>
            <a:ext cx="4251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Techado, ventilado, seco y protegido contra roedores.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199632" y="3246120"/>
            <a:ext cx="5440680" cy="1417320"/>
          </a:xfrm>
          <a:prstGeom prst="roundRect">
            <a:avLst>
              <a:gd name="adj" fmla="val 6452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428232" y="3502152"/>
            <a:ext cx="566928" cy="566928"/>
          </a:xfrm>
          <a:prstGeom prst="ellipse">
            <a:avLst/>
          </a:prstGeom>
          <a:solidFill>
            <a:srgbClr val="9C5A2E"/>
          </a:solidFill>
          <a:ln/>
        </p:spPr>
      </p:sp>
      <p:pic>
        <p:nvPicPr>
          <p:cNvPr id="18" name="Image 1" descr="/tmp/deck/icons/bug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295" y="3638215"/>
            <a:ext cx="294803" cy="294803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159752" y="3429000"/>
            <a:ext cx="4251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Aislamiento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7159752" y="3749040"/>
            <a:ext cx="4251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Prohibido almacenar junto a fertilizantes, venenos o combustibles: el fruto absorbe olores y químicos con facilidad.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548640" y="4873752"/>
            <a:ext cx="5440680" cy="1417320"/>
          </a:xfrm>
          <a:prstGeom prst="roundRect">
            <a:avLst>
              <a:gd name="adj" fmla="val 6452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777240" y="5129784"/>
            <a:ext cx="566928" cy="566928"/>
          </a:xfrm>
          <a:prstGeom prst="ellipse">
            <a:avLst/>
          </a:prstGeom>
          <a:solidFill>
            <a:srgbClr val="9C5A2E"/>
          </a:solidFill>
          <a:ln/>
        </p:spPr>
      </p:sp>
      <p:pic>
        <p:nvPicPr>
          <p:cNvPr id="23" name="Image 2" descr="/tmp/deck/icons/layer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303" y="5265847"/>
            <a:ext cx="294803" cy="294803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508760" y="5056632"/>
            <a:ext cx="4251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Apilamiento</a:t>
            </a:r>
            <a:endParaRPr lang="en-US" sz="1350" dirty="0"/>
          </a:p>
        </p:txBody>
      </p:sp>
      <p:sp>
        <p:nvSpPr>
          <p:cNvPr id="25" name="Text 20"/>
          <p:cNvSpPr/>
          <p:nvPr/>
        </p:nvSpPr>
        <p:spPr>
          <a:xfrm>
            <a:off x="1508760" y="5376672"/>
            <a:ext cx="4251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Sacos sobre estrados o pallets, nunca en contacto directo con el suelo o las paredes (mínimo 20 cm de distancia).</a:t>
            </a:r>
            <a:endParaRPr lang="en-US" sz="1100" dirty="0"/>
          </a:p>
        </p:txBody>
      </p:sp>
      <p:sp>
        <p:nvSpPr>
          <p:cNvPr id="26" name="Shape 21"/>
          <p:cNvSpPr/>
          <p:nvPr/>
        </p:nvSpPr>
        <p:spPr>
          <a:xfrm>
            <a:off x="6199632" y="4873752"/>
            <a:ext cx="5440680" cy="1417320"/>
          </a:xfrm>
          <a:prstGeom prst="roundRect">
            <a:avLst>
              <a:gd name="adj" fmla="val 6452"/>
            </a:avLst>
          </a:prstGeom>
          <a:solidFill>
            <a:srgbClr val="FAF9F6"/>
          </a:solidFill>
          <a:ln w="12700">
            <a:solidFill>
              <a:srgbClr val="E4DCCB"/>
            </a:solidFill>
            <a:prstDash val="solid"/>
          </a:ln>
        </p:spPr>
      </p:sp>
      <p:sp>
        <p:nvSpPr>
          <p:cNvPr id="27" name="Shape 22"/>
          <p:cNvSpPr/>
          <p:nvPr/>
        </p:nvSpPr>
        <p:spPr>
          <a:xfrm>
            <a:off x="6428232" y="5129784"/>
            <a:ext cx="566928" cy="566928"/>
          </a:xfrm>
          <a:prstGeom prst="ellipse">
            <a:avLst/>
          </a:prstGeom>
          <a:solidFill>
            <a:srgbClr val="9C5A2E"/>
          </a:solidFill>
          <a:ln/>
        </p:spPr>
      </p:sp>
      <p:pic>
        <p:nvPicPr>
          <p:cNvPr id="28" name="Image 3" descr="/tmp/deck/icons/tag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4295" y="5265847"/>
            <a:ext cx="294803" cy="294803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159752" y="5056632"/>
            <a:ext cx="4251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A20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Trazabilidad</a:t>
            </a:r>
            <a:endParaRPr lang="en-US" sz="1350" dirty="0"/>
          </a:p>
        </p:txBody>
      </p:sp>
      <p:sp>
        <p:nvSpPr>
          <p:cNvPr id="30" name="Text 24"/>
          <p:cNvSpPr/>
          <p:nvPr/>
        </p:nvSpPr>
        <p:spPr>
          <a:xfrm>
            <a:off x="7159752" y="5376672"/>
            <a:ext cx="4251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Etiquetas PET con nombre del recolector, comunidad, fecha y peso registrados en cada saco.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9C5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3 · ALMACENAMIENTO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A20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Etapa 5 — Almacenamiento y conservación</a:t>
            </a:r>
            <a:endParaRPr lang="en-US" sz="270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5DE7C091-44F8-DE70-6DAF-A2C85B2B0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551" y="1894944"/>
            <a:ext cx="7826418" cy="34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35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C1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103120" y="4389120"/>
            <a:ext cx="5486400" cy="5486400"/>
          </a:xfrm>
          <a:prstGeom prst="ellipse">
            <a:avLst/>
          </a:prstGeom>
          <a:solidFill>
            <a:srgbClr val="4E5A36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-2011680"/>
            <a:ext cx="4389120" cy="4389120"/>
          </a:xfrm>
          <a:prstGeom prst="ellipse">
            <a:avLst/>
          </a:prstGeom>
          <a:solidFill>
            <a:srgbClr val="3A2417">
              <a:alpha val="6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594360"/>
            <a:ext cx="10698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Impacto ambiental y social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31520" y="1417320"/>
            <a:ext cx="5257800" cy="1874520"/>
          </a:xfrm>
          <a:prstGeom prst="roundRect">
            <a:avLst>
              <a:gd name="adj" fmla="val 4878"/>
            </a:avLst>
          </a:prstGeom>
          <a:solidFill>
            <a:srgbClr val="44301F"/>
          </a:solidFill>
          <a:ln/>
        </p:spPr>
      </p:sp>
      <p:sp>
        <p:nvSpPr>
          <p:cNvPr id="6" name="Shape 4"/>
          <p:cNvSpPr/>
          <p:nvPr/>
        </p:nvSpPr>
        <p:spPr>
          <a:xfrm>
            <a:off x="960120" y="1627632"/>
            <a:ext cx="566928" cy="566928"/>
          </a:xfrm>
          <a:prstGeom prst="ellipse">
            <a:avLst/>
          </a:prstGeom>
          <a:solidFill>
            <a:srgbClr val="C9A876"/>
          </a:solidFill>
          <a:ln/>
        </p:spPr>
      </p:sp>
      <p:pic>
        <p:nvPicPr>
          <p:cNvPr id="7" name="Image 0" descr="/tmp/deck/icons/heart_2C1A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183" y="1763695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91640" y="164592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 económico positivo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1005840" y="2148840"/>
            <a:ext cx="47548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saco de Almendra Chiquitana recolectado es un incentivo económico para mantener el Cerrado en pie, combatiendo la deforestación.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199632" y="1417320"/>
            <a:ext cx="5257800" cy="1874520"/>
          </a:xfrm>
          <a:prstGeom prst="roundRect">
            <a:avLst>
              <a:gd name="adj" fmla="val 4878"/>
            </a:avLst>
          </a:prstGeom>
          <a:solidFill>
            <a:srgbClr val="44301F"/>
          </a:solidFill>
          <a:ln/>
        </p:spPr>
      </p:sp>
      <p:sp>
        <p:nvSpPr>
          <p:cNvPr id="11" name="Shape 8"/>
          <p:cNvSpPr/>
          <p:nvPr/>
        </p:nvSpPr>
        <p:spPr>
          <a:xfrm>
            <a:off x="6428232" y="1627632"/>
            <a:ext cx="566928" cy="566928"/>
          </a:xfrm>
          <a:prstGeom prst="ellipse">
            <a:avLst/>
          </a:prstGeom>
          <a:solidFill>
            <a:srgbClr val="C9A876"/>
          </a:solidFill>
          <a:ln/>
        </p:spPr>
      </p:sp>
      <p:pic>
        <p:nvPicPr>
          <p:cNvPr id="12" name="Image 1" descr="/tmp/deck/icons/grad_2C1A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295" y="1763695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159752" y="1645920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Ética laboral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6473952" y="2148840"/>
            <a:ext cx="47548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D9C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 admite el trabajo infantil en la recolección. Los niños deben estar en la escuela: el extractivismo debe ser motor de dignidad familiar.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731520" y="35204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9A8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Resumen de las tres partes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731520" y="3977640"/>
            <a:ext cx="3520440" cy="1371600"/>
          </a:xfrm>
          <a:prstGeom prst="roundRect">
            <a:avLst>
              <a:gd name="adj" fmla="val 6667"/>
            </a:avLst>
          </a:prstGeom>
          <a:solidFill>
            <a:srgbClr val="2C1A10"/>
          </a:solidFill>
          <a:ln w="12700">
            <a:solidFill>
              <a:srgbClr val="5A423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32688" y="4160520"/>
            <a:ext cx="457200" cy="457200"/>
          </a:xfrm>
          <a:prstGeom prst="ellipse">
            <a:avLst/>
          </a:prstGeom>
          <a:solidFill>
            <a:srgbClr val="805438"/>
          </a:solidFill>
          <a:ln/>
        </p:spPr>
      </p:sp>
      <p:pic>
        <p:nvPicPr>
          <p:cNvPr id="18" name="Image 2" descr="/tmp/deck/icons/hand_2C1A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416" y="4270248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08760" y="4133088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Recolección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932688" y="4709160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BB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frutos caídos, regla del tercio, selección por sonido.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4434840" y="3977640"/>
            <a:ext cx="3520440" cy="1371600"/>
          </a:xfrm>
          <a:prstGeom prst="roundRect">
            <a:avLst>
              <a:gd name="adj" fmla="val 6667"/>
            </a:avLst>
          </a:prstGeom>
          <a:solidFill>
            <a:srgbClr val="2C1A10"/>
          </a:solidFill>
          <a:ln w="12700">
            <a:solidFill>
              <a:srgbClr val="5A423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4636008" y="4160520"/>
            <a:ext cx="457200" cy="457200"/>
          </a:xfrm>
          <a:prstGeom prst="ellipse">
            <a:avLst/>
          </a:prstGeom>
          <a:solidFill>
            <a:srgbClr val="805438"/>
          </a:solidFill>
          <a:ln/>
        </p:spPr>
      </p:sp>
      <p:pic>
        <p:nvPicPr>
          <p:cNvPr id="23" name="Image 3" descr="/tmp/deck/icons/hammer_2C1A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5736" y="4270248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212080" y="4133088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Recolección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4636008" y="4709160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BB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Secado, sanitización, transporte y quiebra ergonómica.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8138160" y="3977640"/>
            <a:ext cx="3520440" cy="1371600"/>
          </a:xfrm>
          <a:prstGeom prst="roundRect">
            <a:avLst>
              <a:gd name="adj" fmla="val 6667"/>
            </a:avLst>
          </a:prstGeom>
          <a:solidFill>
            <a:srgbClr val="2C1A10"/>
          </a:solidFill>
          <a:ln w="12700">
            <a:solidFill>
              <a:srgbClr val="5A423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8339328" y="4160520"/>
            <a:ext cx="457200" cy="457200"/>
          </a:xfrm>
          <a:prstGeom prst="ellipse">
            <a:avLst/>
          </a:prstGeom>
          <a:solidFill>
            <a:srgbClr val="805438"/>
          </a:solidFill>
          <a:ln/>
        </p:spPr>
      </p:sp>
      <p:pic>
        <p:nvPicPr>
          <p:cNvPr id="28" name="Image 4" descr="/tmp/deck/icons/warehouse_2C1A1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9056" y="4270248"/>
            <a:ext cx="237744" cy="23774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915400" y="4133088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Almacenamiento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8339328" y="4709160"/>
            <a:ext cx="31546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BB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seco y ventilado, pallets, trazabilidad con etiquetas.</a:t>
            </a:r>
            <a:endParaRPr lang="en-US" sz="1050" dirty="0"/>
          </a:p>
        </p:txBody>
      </p:sp>
      <p:pic>
        <p:nvPicPr>
          <p:cNvPr id="31" name="Image 5" descr="/tmp/deck/logo_cropp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7196" y="5806440"/>
            <a:ext cx="2194560" cy="63455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Gracias  ·  </a:t>
            </a:r>
            <a:r>
              <a:rPr lang="en-US" sz="1100" dirty="0" err="1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Chiquitania</a:t>
            </a:r>
            <a:r>
              <a:rPr lang="en-US" sz="1100" dirty="0">
                <a:solidFill>
                  <a:srgbClr val="6B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Novel Foods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926</Words>
  <Application>Microsoft Office PowerPoint</Application>
  <PresentationFormat>Panorámica</PresentationFormat>
  <Paragraphs>116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MCARDOZO</cp:lastModifiedBy>
  <cp:revision>2</cp:revision>
  <dcterms:created xsi:type="dcterms:W3CDTF">2026-08-13T13:50:42Z</dcterms:created>
  <dcterms:modified xsi:type="dcterms:W3CDTF">2026-08-13T15:43:51Z</dcterms:modified>
</cp:coreProperties>
</file>