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9" r:id="rId2"/>
    <p:sldId id="286" r:id="rId3"/>
    <p:sldId id="285" r:id="rId4"/>
    <p:sldId id="261" r:id="rId5"/>
    <p:sldId id="289" r:id="rId6"/>
    <p:sldId id="287" r:id="rId7"/>
    <p:sldId id="290" r:id="rId8"/>
    <p:sldId id="288" r:id="rId9"/>
    <p:sldId id="291" r:id="rId10"/>
    <p:sldId id="293" r:id="rId11"/>
    <p:sldId id="292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97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75" autoAdjust="0"/>
    <p:restoredTop sz="94660"/>
  </p:normalViewPr>
  <p:slideViewPr>
    <p:cSldViewPr snapToGrid="0">
      <p:cViewPr varScale="1">
        <p:scale>
          <a:sx n="66" d="100"/>
          <a:sy n="66" d="100"/>
        </p:scale>
        <p:origin x="8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ía del Carmen Taceó Parada" userId="7209a28c-7d4d-4137-8f89-edeb6f285b74" providerId="ADAL" clId="{285A04AA-E2E1-4EA8-8992-A4DF8C3A3BED}"/>
    <pc:docChg chg="undo custSel modSld">
      <pc:chgData name="María del Carmen Taceó Parada" userId="7209a28c-7d4d-4137-8f89-edeb6f285b74" providerId="ADAL" clId="{285A04AA-E2E1-4EA8-8992-A4DF8C3A3BED}" dt="2026-08-15T05:37:33.122" v="18" actId="14100"/>
      <pc:docMkLst>
        <pc:docMk/>
      </pc:docMkLst>
      <pc:sldChg chg="modSp mod">
        <pc:chgData name="María del Carmen Taceó Parada" userId="7209a28c-7d4d-4137-8f89-edeb6f285b74" providerId="ADAL" clId="{285A04AA-E2E1-4EA8-8992-A4DF8C3A3BED}" dt="2026-08-15T05:33:46.675" v="0" actId="20577"/>
        <pc:sldMkLst>
          <pc:docMk/>
          <pc:sldMk cId="0" sldId="287"/>
        </pc:sldMkLst>
        <pc:spChg chg="mod">
          <ac:chgData name="María del Carmen Taceó Parada" userId="7209a28c-7d4d-4137-8f89-edeb6f285b74" providerId="ADAL" clId="{285A04AA-E2E1-4EA8-8992-A4DF8C3A3BED}" dt="2026-08-15T05:33:46.675" v="0" actId="20577"/>
          <ac:spMkLst>
            <pc:docMk/>
            <pc:sldMk cId="0" sldId="287"/>
            <ac:spMk id="2" creationId="{00000000-0000-0000-0000-000000000000}"/>
          </ac:spMkLst>
        </pc:spChg>
      </pc:sldChg>
      <pc:sldChg chg="modSp mod">
        <pc:chgData name="María del Carmen Taceó Parada" userId="7209a28c-7d4d-4137-8f89-edeb6f285b74" providerId="ADAL" clId="{285A04AA-E2E1-4EA8-8992-A4DF8C3A3BED}" dt="2026-08-15T05:34:04.955" v="1" actId="20577"/>
        <pc:sldMkLst>
          <pc:docMk/>
          <pc:sldMk cId="0" sldId="288"/>
        </pc:sldMkLst>
        <pc:spChg chg="mod">
          <ac:chgData name="María del Carmen Taceó Parada" userId="7209a28c-7d4d-4137-8f89-edeb6f285b74" providerId="ADAL" clId="{285A04AA-E2E1-4EA8-8992-A4DF8C3A3BED}" dt="2026-08-15T05:34:04.955" v="1" actId="20577"/>
          <ac:spMkLst>
            <pc:docMk/>
            <pc:sldMk cId="0" sldId="288"/>
            <ac:spMk id="2" creationId="{00000000-0000-0000-0000-000000000000}"/>
          </ac:spMkLst>
        </pc:spChg>
      </pc:sldChg>
      <pc:sldChg chg="modSp mod">
        <pc:chgData name="María del Carmen Taceó Parada" userId="7209a28c-7d4d-4137-8f89-edeb6f285b74" providerId="ADAL" clId="{285A04AA-E2E1-4EA8-8992-A4DF8C3A3BED}" dt="2026-08-15T05:34:50.307" v="2" actId="1076"/>
        <pc:sldMkLst>
          <pc:docMk/>
          <pc:sldMk cId="0" sldId="294"/>
        </pc:sldMkLst>
        <pc:picChg chg="mod">
          <ac:chgData name="María del Carmen Taceó Parada" userId="7209a28c-7d4d-4137-8f89-edeb6f285b74" providerId="ADAL" clId="{285A04AA-E2E1-4EA8-8992-A4DF8C3A3BED}" dt="2026-08-15T05:34:50.307" v="2" actId="1076"/>
          <ac:picMkLst>
            <pc:docMk/>
            <pc:sldMk cId="0" sldId="294"/>
            <ac:picMk id="2" creationId="{00000000-0000-0000-0000-000000000000}"/>
          </ac:picMkLst>
        </pc:picChg>
      </pc:sldChg>
      <pc:sldChg chg="modSp mod">
        <pc:chgData name="María del Carmen Taceó Parada" userId="7209a28c-7d4d-4137-8f89-edeb6f285b74" providerId="ADAL" clId="{285A04AA-E2E1-4EA8-8992-A4DF8C3A3BED}" dt="2026-08-15T05:37:33.122" v="18" actId="14100"/>
        <pc:sldMkLst>
          <pc:docMk/>
          <pc:sldMk cId="0" sldId="296"/>
        </pc:sldMkLst>
        <pc:spChg chg="mod">
          <ac:chgData name="María del Carmen Taceó Parada" userId="7209a28c-7d4d-4137-8f89-edeb6f285b74" providerId="ADAL" clId="{285A04AA-E2E1-4EA8-8992-A4DF8C3A3BED}" dt="2026-08-15T05:37:33.122" v="18" actId="14100"/>
          <ac:spMkLst>
            <pc:docMk/>
            <pc:sldMk cId="0" sldId="296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78EA-5396-41AE-9573-C3F0409DC3D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7F24-1FDA-4512-86B0-41AFFC213BA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78EA-5396-41AE-9573-C3F0409DC3D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7F24-1FDA-4512-86B0-41AFFC213BA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78EA-5396-41AE-9573-C3F0409DC3D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7F24-1FDA-4512-86B0-41AFFC213BA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78EA-5396-41AE-9573-C3F0409DC3D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7F24-1FDA-4512-86B0-41AFFC213BA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78EA-5396-41AE-9573-C3F0409DC3D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7F24-1FDA-4512-86B0-41AFFC213BA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78EA-5396-41AE-9573-C3F0409DC3D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7F24-1FDA-4512-86B0-41AFFC213BA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78EA-5396-41AE-9573-C3F0409DC3D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7F24-1FDA-4512-86B0-41AFFC213BA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78EA-5396-41AE-9573-C3F0409DC3D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7F24-1FDA-4512-86B0-41AFFC213BA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78EA-5396-41AE-9573-C3F0409DC3D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7F24-1FDA-4512-86B0-41AFFC213BA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978EA-5396-41AE-9573-C3F0409DC3D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7F24-1FDA-4512-86B0-41AFFC213BAF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978EA-5396-41AE-9573-C3F0409DC3D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27F24-1FDA-4512-86B0-41AFFC213BAF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382526" y="280320"/>
            <a:ext cx="694049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6000" b="1" dirty="0">
                <a:solidFill>
                  <a:schemeClr val="bg1"/>
                </a:solidFill>
              </a:rPr>
              <a:t>Almendro chiquitano</a:t>
            </a:r>
            <a:endParaRPr lang="es-BO" sz="6000" b="1" dirty="0">
              <a:solidFill>
                <a:schemeClr val="bg1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945463" y="1105386"/>
            <a:ext cx="23130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i="1" dirty="0" err="1">
                <a:solidFill>
                  <a:schemeClr val="bg1"/>
                </a:solidFill>
              </a:rPr>
              <a:t>Dipteryx</a:t>
            </a:r>
            <a:r>
              <a:rPr lang="es-ES" sz="2800" i="1" dirty="0">
                <a:solidFill>
                  <a:schemeClr val="bg1"/>
                </a:solidFill>
              </a:rPr>
              <a:t> </a:t>
            </a:r>
            <a:r>
              <a:rPr lang="es-ES" sz="2800" i="1" dirty="0" err="1">
                <a:solidFill>
                  <a:schemeClr val="bg1"/>
                </a:solidFill>
              </a:rPr>
              <a:t>alata</a:t>
            </a:r>
            <a:r>
              <a:rPr lang="es-ES" sz="2800" dirty="0">
                <a:solidFill>
                  <a:schemeClr val="bg1"/>
                </a:solidFill>
              </a:rPr>
              <a:t> </a:t>
            </a:r>
            <a:endParaRPr lang="es-BO" sz="2800" dirty="0"/>
          </a:p>
        </p:txBody>
      </p:sp>
      <p:pic>
        <p:nvPicPr>
          <p:cNvPr id="2" name="Imagen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54"/>
          <a:stretch>
            <a:fillRect/>
          </a:stretch>
        </p:blipFill>
        <p:spPr bwMode="auto">
          <a:xfrm>
            <a:off x="635" y="0"/>
            <a:ext cx="1219136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ángulo 4"/>
          <p:cNvSpPr/>
          <p:nvPr/>
        </p:nvSpPr>
        <p:spPr>
          <a:xfrm>
            <a:off x="1944370" y="0"/>
            <a:ext cx="9130665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s-ES" sz="6000" b="1" dirty="0">
                <a:solidFill>
                  <a:schemeClr val="bg1"/>
                </a:solidFill>
              </a:rPr>
              <a:t>Manejo y </a:t>
            </a:r>
            <a:r>
              <a:rPr lang="es-ES" altLang="en-US" sz="6000" b="1" dirty="0">
                <a:solidFill>
                  <a:schemeClr val="bg1"/>
                </a:solidFill>
              </a:rPr>
              <a:t>E</a:t>
            </a:r>
            <a:r>
              <a:rPr lang="en-US" altLang="es-ES" sz="6000" b="1" dirty="0">
                <a:solidFill>
                  <a:schemeClr val="bg1"/>
                </a:solidFill>
              </a:rPr>
              <a:t>xperimentaci</a:t>
            </a:r>
            <a:r>
              <a:rPr lang="en-US" altLang="en-US" sz="6000" b="1" dirty="0">
                <a:solidFill>
                  <a:schemeClr val="bg1"/>
                </a:solidFill>
              </a:rPr>
              <a:t>ó</a:t>
            </a:r>
            <a:r>
              <a:rPr lang="en-US" altLang="es-ES" sz="6000" b="1" dirty="0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6" name="CuadroTexto 3"/>
          <p:cNvSpPr txBox="1"/>
          <p:nvPr/>
        </p:nvSpPr>
        <p:spPr>
          <a:xfrm>
            <a:off x="3728085" y="4290060"/>
            <a:ext cx="7346950" cy="10541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es-ES" sz="2800" dirty="0">
                <a:solidFill>
                  <a:schemeClr val="bg1"/>
                </a:solidFill>
              </a:rPr>
              <a:t>experiencia del predio </a:t>
            </a:r>
            <a:r>
              <a:rPr lang="es-ES" altLang="en-US" sz="2800" dirty="0">
                <a:solidFill>
                  <a:schemeClr val="bg1"/>
                </a:solidFill>
              </a:rPr>
              <a:t>ARIZONA </a:t>
            </a:r>
            <a:r>
              <a:rPr lang="en-US" altLang="es-ES" sz="2800" dirty="0">
                <a:solidFill>
                  <a:schemeClr val="bg1"/>
                </a:solidFill>
              </a:rPr>
              <a:t>con el cultivo de la Almendra Chiquitana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aptura de pantalla 2026-08-14 1638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8075" y="0"/>
            <a:ext cx="743521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595" y="649605"/>
            <a:ext cx="7997825" cy="61328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025515" y="179070"/>
            <a:ext cx="6096000" cy="648144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es-E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PLANTACION DE DICIEMBRE 2022:</a:t>
            </a:r>
          </a:p>
          <a:p>
            <a:pPr algn="ctr"/>
            <a:r>
              <a:rPr lang="en-US" altLang="en-U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	</a:t>
            </a:r>
            <a:r>
              <a:rPr lang="en-US" altLang="es-E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 </a:t>
            </a:r>
            <a:r>
              <a:rPr lang="es-ES" altLang="en-U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3 años </a:t>
            </a:r>
            <a:r>
              <a:rPr lang="en-US" altLang="es-E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y 8 meses </a:t>
            </a:r>
          </a:p>
          <a:p>
            <a:pPr algn="ctr"/>
            <a:r>
              <a:rPr lang="en-US" altLang="es-E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Datos Calculados: </a:t>
            </a:r>
          </a:p>
          <a:p>
            <a:pPr marL="91440" indent="0" algn="l" rtl="1" fontAlgn="auto"/>
            <a:r>
              <a:rPr lang="es-ES" altLang="en-U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Distanciamiento 10 X 10</a:t>
            </a:r>
          </a:p>
          <a:p>
            <a:pPr marL="91440" indent="0" algn="l" rtl="1" fontAlgn="auto"/>
            <a:r>
              <a:rPr lang="en-US" altLang="es-E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Altura Total Promedio: 541.94 cm </a:t>
            </a:r>
          </a:p>
          <a:p>
            <a:pPr marL="91440" indent="0" algn="l" rtl="1" fontAlgn="auto"/>
            <a:r>
              <a:rPr lang="en-US" altLang="es-E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CAP Promedio: 27.59 cm </a:t>
            </a:r>
          </a:p>
          <a:p>
            <a:pPr marL="91440" indent="0" algn="l" rtl="1" fontAlgn="auto"/>
            <a:r>
              <a:rPr lang="en-US" altLang="es-E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Di</a:t>
            </a:r>
            <a:r>
              <a:rPr lang="en-US" altLang="en-U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á</a:t>
            </a:r>
            <a:r>
              <a:rPr lang="en-US" altLang="es-E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metro de Copa Promedio (DP): 3.47 m </a:t>
            </a:r>
          </a:p>
          <a:p>
            <a:pPr marL="91440" indent="0" algn="l" rtl="1" fontAlgn="auto"/>
            <a:r>
              <a:rPr lang="en-US" altLang="es-E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N</a:t>
            </a:r>
            <a:r>
              <a:rPr lang="en-US" altLang="en-U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ú</a:t>
            </a:r>
            <a:r>
              <a:rPr lang="en-US" altLang="es-E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mero Promedio de Ramas Secundarias: 2.57 </a:t>
            </a:r>
          </a:p>
          <a:p>
            <a:pPr marL="91440" indent="0" algn="l" rtl="1" fontAlgn="auto"/>
            <a:r>
              <a:rPr lang="en-US" altLang="es-E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Estado Fitosanitario Promedio: 1.07 (Indicando en su mayor</a:t>
            </a:r>
            <a:r>
              <a:rPr lang="en-US" altLang="en-U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í</a:t>
            </a:r>
            <a:r>
              <a:rPr lang="en-US" altLang="es-E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a sanos) </a:t>
            </a:r>
          </a:p>
          <a:p>
            <a:pPr marL="91440" indent="0" algn="l" rtl="1" fontAlgn="auto"/>
            <a:r>
              <a:rPr lang="en-US" altLang="es-E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Mortalidad Promedio: 1.03 (Indicando en su mayor</a:t>
            </a:r>
            <a:r>
              <a:rPr lang="en-US" altLang="en-U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í</a:t>
            </a:r>
            <a:r>
              <a:rPr lang="en-US" altLang="es-E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a vivos) </a:t>
            </a:r>
          </a:p>
          <a:p>
            <a:pPr marL="91440" indent="0" algn="l" rtl="1" fontAlgn="auto"/>
            <a:r>
              <a:rPr lang="en-US" altLang="es-E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Observaciones: </a:t>
            </a:r>
          </a:p>
          <a:p>
            <a:pPr marL="91440" indent="0" algn="l" rtl="1" fontAlgn="auto"/>
            <a:r>
              <a:rPr lang="en-US" altLang="es-E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Se observan podas y algunos casos de "refallo". </a:t>
            </a:r>
          </a:p>
          <a:p>
            <a:pPr marL="91440" indent="0" algn="l" rtl="1" fontAlgn="auto"/>
            <a:r>
              <a:rPr lang="en-US" altLang="es-E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La mayor</a:t>
            </a:r>
            <a:r>
              <a:rPr lang="en-US" altLang="en-U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í</a:t>
            </a:r>
            <a:r>
              <a:rPr lang="en-US" altLang="es-E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a de las plantas est</a:t>
            </a:r>
            <a:r>
              <a:rPr lang="en-US" altLang="en-U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á</a:t>
            </a:r>
            <a:r>
              <a:rPr lang="en-US" altLang="es-ES" sz="2400" b="1" dirty="0">
                <a:solidFill>
                  <a:schemeClr val="accent2">
                    <a:lumMod val="50000"/>
                  </a:schemeClr>
                </a:solidFill>
                <a:uFillTx/>
              </a:rPr>
              <a:t>n sanas y vivas.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81279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0" y="371475"/>
            <a:ext cx="5506720" cy="5722620"/>
          </a:xfrm>
          <a:prstGeom prst="rect">
            <a:avLst/>
          </a:prstGeom>
          <a:noFill/>
        </p:spPr>
      </p:pic>
      <p:pic>
        <p:nvPicPr>
          <p:cNvPr id="7" name="Imagen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70840"/>
            <a:ext cx="5638165" cy="57232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013325" y="102235"/>
            <a:ext cx="6096000" cy="6481445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0" algn="ctr" rtl="1" fontAlgn="auto"/>
            <a:r>
              <a:rPr 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PLANTACION MARZO 2024:</a:t>
            </a:r>
          </a:p>
          <a:p>
            <a:pPr indent="0" algn="ctr" rtl="1" fontAlgn="auto"/>
            <a:r>
              <a:rPr lang="es-ES" altLang="en-U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2 años </a:t>
            </a:r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y </a:t>
            </a:r>
            <a:r>
              <a:rPr lang="es-ES" altLang="en-U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5</a:t>
            </a:r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 meses </a:t>
            </a:r>
          </a:p>
          <a:p>
            <a:pPr indent="0" algn="ctr" rtl="1" fontAlgn="auto"/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Datos Calculados: </a:t>
            </a:r>
          </a:p>
          <a:p>
            <a:pPr indent="0" algn="l" rtl="0" fontAlgn="auto"/>
            <a:endParaRPr lang="en-US" altLang="es-ES" sz="2200" b="1" dirty="0">
              <a:solidFill>
                <a:schemeClr val="accent2">
                  <a:lumMod val="50000"/>
                </a:schemeClr>
              </a:solidFill>
              <a:uFillTx/>
            </a:endParaRPr>
          </a:p>
          <a:p>
            <a:pPr indent="0" algn="l" rtl="0" fontAlgn="auto"/>
            <a:r>
              <a:rPr lang="es-ES" altLang="en-U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Distanciamiento 7 X 7</a:t>
            </a:r>
          </a:p>
          <a:p>
            <a:pPr indent="0" algn="l" rtl="0" fontAlgn="auto"/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Altura Total Promedio: 134.65 cm</a:t>
            </a:r>
          </a:p>
          <a:p>
            <a:pPr indent="0" algn="l" rtl="0" fontAlgn="auto"/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Di</a:t>
            </a:r>
            <a:r>
              <a:rPr lang="en-US" altLang="en-U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á</a:t>
            </a:r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metro del Tallo Promedio (DP): 21.53 mm</a:t>
            </a:r>
          </a:p>
          <a:p>
            <a:pPr indent="0" algn="l" rtl="0" fontAlgn="auto"/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Di</a:t>
            </a:r>
            <a:r>
              <a:rPr lang="en-US" altLang="en-U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á</a:t>
            </a:r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metro de Copa Promedio (DP): 84.04 cm</a:t>
            </a:r>
          </a:p>
          <a:p>
            <a:pPr indent="0" algn="l" rtl="0" fontAlgn="auto"/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N</a:t>
            </a:r>
            <a:r>
              <a:rPr lang="en-US" altLang="en-U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ú</a:t>
            </a:r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mero Promedio de Ramas Secundarias: 2.57</a:t>
            </a:r>
          </a:p>
          <a:p>
            <a:pPr indent="0" algn="l" rtl="0" fontAlgn="auto"/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Estado Fitosanitario Promedio: 1.13 (Indicando en su mayor</a:t>
            </a:r>
            <a:r>
              <a:rPr lang="en-US" altLang="en-U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í</a:t>
            </a:r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a sanos)</a:t>
            </a:r>
          </a:p>
          <a:p>
            <a:pPr indent="0" algn="l" rtl="0" fontAlgn="auto"/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Mortalidad Promedio: 1.06 (Indicando en su mayor</a:t>
            </a:r>
            <a:r>
              <a:rPr lang="en-US" altLang="en-U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í</a:t>
            </a:r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a vivos)</a:t>
            </a:r>
          </a:p>
          <a:p>
            <a:pPr indent="0" algn="l" rtl="0" fontAlgn="auto"/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Observaciones:</a:t>
            </a:r>
          </a:p>
          <a:p>
            <a:pPr indent="0" algn="l" rtl="0" fontAlgn="auto"/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Se registran varios casos de "refallo marzo 2025" y algunos de "da</a:t>
            </a:r>
            <a:r>
              <a:rPr lang="en-US" altLang="en-U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ñ</a:t>
            </a:r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o desgrosadora".</a:t>
            </a:r>
          </a:p>
          <a:p>
            <a:pPr indent="0" algn="l" rtl="0" fontAlgn="auto"/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La mayor</a:t>
            </a:r>
            <a:r>
              <a:rPr lang="en-US" altLang="en-U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í</a:t>
            </a:r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a de las plantas est</a:t>
            </a:r>
            <a:r>
              <a:rPr lang="en-US" altLang="en-U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á</a:t>
            </a:r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n sanas y vivas.</a:t>
            </a:r>
          </a:p>
          <a:p>
            <a:pPr indent="0" algn="ctr" rtl="1" fontAlgn="auto"/>
            <a:endParaRPr lang="en-US" altLang="es-ES" sz="2200" b="1" dirty="0">
              <a:solidFill>
                <a:schemeClr val="accent2">
                  <a:lumMod val="50000"/>
                </a:schemeClr>
              </a:solidFill>
              <a:uFillTx/>
            </a:endParaRPr>
          </a:p>
        </p:txBody>
      </p:sp>
      <p:pic>
        <p:nvPicPr>
          <p:cNvPr id="3" name="Imagen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5" r="5217"/>
          <a:stretch>
            <a:fillRect/>
          </a:stretch>
        </p:blipFill>
        <p:spPr bwMode="auto">
          <a:xfrm>
            <a:off x="-141605" y="0"/>
            <a:ext cx="4771390" cy="6583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8" y="467678"/>
            <a:ext cx="5399405" cy="5399405"/>
          </a:xfrm>
          <a:prstGeom prst="rect">
            <a:avLst/>
          </a:prstGeom>
          <a:noFill/>
        </p:spPr>
      </p:pic>
      <p:pic>
        <p:nvPicPr>
          <p:cNvPr id="10" name="Imagen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688" y="467678"/>
            <a:ext cx="5399405" cy="53994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013325" y="102235"/>
            <a:ext cx="6096000" cy="648144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endParaRPr lang="es-ES" sz="2200" b="1" dirty="0">
              <a:solidFill>
                <a:schemeClr val="accent2">
                  <a:lumMod val="50000"/>
                </a:schemeClr>
              </a:solidFill>
              <a:uFillTx/>
            </a:endParaRPr>
          </a:p>
          <a:p>
            <a:pPr algn="ctr"/>
            <a:r>
              <a:rPr 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PLANTACION FEBRERO 2025:</a:t>
            </a:r>
          </a:p>
          <a:p>
            <a:pPr algn="ctr"/>
            <a:r>
              <a:rPr lang="en-US" altLang="en-U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	</a:t>
            </a:r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 </a:t>
            </a:r>
            <a:r>
              <a:rPr lang="es-ES" altLang="en-U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1 años </a:t>
            </a:r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y </a:t>
            </a:r>
            <a:r>
              <a:rPr lang="es-ES" altLang="en-U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6</a:t>
            </a:r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 meses </a:t>
            </a:r>
          </a:p>
          <a:p>
            <a:pPr algn="ctr"/>
            <a:endParaRPr lang="en-US" altLang="es-ES" sz="2200" b="1" dirty="0">
              <a:solidFill>
                <a:schemeClr val="accent2">
                  <a:lumMod val="50000"/>
                </a:schemeClr>
              </a:solidFill>
              <a:uFillTx/>
            </a:endParaRPr>
          </a:p>
          <a:p>
            <a:pPr algn="ctr"/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Datos Calculados: </a:t>
            </a:r>
          </a:p>
          <a:p>
            <a:pPr indent="0" algn="l" fontAlgn="auto"/>
            <a:endParaRPr lang="en-US" altLang="es-ES" sz="2200" b="1" dirty="0">
              <a:solidFill>
                <a:schemeClr val="accent2">
                  <a:lumMod val="50000"/>
                </a:schemeClr>
              </a:solidFill>
              <a:uFillTx/>
            </a:endParaRPr>
          </a:p>
          <a:p>
            <a:pPr indent="0" algn="l" fontAlgn="auto"/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Altura Total Promedio: 84.69 cm</a:t>
            </a:r>
          </a:p>
          <a:p>
            <a:pPr indent="0" algn="l" fontAlgn="auto"/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Di</a:t>
            </a:r>
            <a:r>
              <a:rPr lang="en-US" altLang="en-U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á</a:t>
            </a:r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metro del Tallo Promedio (DP): 15.79 mm</a:t>
            </a:r>
          </a:p>
          <a:p>
            <a:pPr indent="0" algn="l" fontAlgn="auto"/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Di</a:t>
            </a:r>
            <a:r>
              <a:rPr lang="en-US" altLang="en-U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á</a:t>
            </a:r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metro de Copa Promedio (DP): 57.33 cm</a:t>
            </a:r>
          </a:p>
          <a:p>
            <a:pPr indent="0" algn="l" fontAlgn="auto"/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N</a:t>
            </a:r>
            <a:r>
              <a:rPr lang="en-US" altLang="en-U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ú</a:t>
            </a:r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mero Promedio de Ramas Principales: 1.88</a:t>
            </a:r>
          </a:p>
          <a:p>
            <a:pPr indent="0" algn="l" fontAlgn="auto"/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Estado Fitosanitario Promedio: 1.06 (Indicando en su mayor</a:t>
            </a:r>
            <a:r>
              <a:rPr lang="en-US" altLang="en-U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í</a:t>
            </a:r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a sanos)</a:t>
            </a:r>
          </a:p>
          <a:p>
            <a:pPr indent="0" algn="l" fontAlgn="auto"/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Mortalidad Promedio: 1.03 (Indicando en su mayor</a:t>
            </a:r>
            <a:r>
              <a:rPr lang="en-US" altLang="en-U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í</a:t>
            </a:r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a vivos)</a:t>
            </a:r>
          </a:p>
          <a:p>
            <a:pPr indent="0" algn="l" fontAlgn="auto"/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Observaciones:</a:t>
            </a:r>
          </a:p>
          <a:p>
            <a:pPr indent="0" algn="l" fontAlgn="auto"/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Se observan algunos casos de "rebrote" y "corte desgrosadora".</a:t>
            </a:r>
          </a:p>
          <a:p>
            <a:pPr indent="0" algn="l" fontAlgn="auto"/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La mayor</a:t>
            </a:r>
            <a:r>
              <a:rPr lang="en-US" altLang="en-U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í</a:t>
            </a:r>
            <a:r>
              <a:rPr lang="en-US" altLang="es-ES" sz="2200" b="1" dirty="0">
                <a:solidFill>
                  <a:schemeClr val="accent2">
                    <a:lumMod val="50000"/>
                  </a:schemeClr>
                </a:solidFill>
                <a:uFillTx/>
              </a:rPr>
              <a:t>a de las plantas se encuentran en estado "sano" y "vivas".</a:t>
            </a:r>
          </a:p>
          <a:p>
            <a:pPr algn="ctr"/>
            <a:endParaRPr lang="en-US" altLang="es-ES" sz="2200" b="1" dirty="0">
              <a:solidFill>
                <a:schemeClr val="accent2">
                  <a:lumMod val="50000"/>
                </a:schemeClr>
              </a:solidFill>
              <a:uFillTx/>
            </a:endParaRPr>
          </a:p>
        </p:txBody>
      </p:sp>
      <p:pic>
        <p:nvPicPr>
          <p:cNvPr id="4" name="Imagen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7" r="15984"/>
          <a:stretch>
            <a:fillRect/>
          </a:stretch>
        </p:blipFill>
        <p:spPr bwMode="auto">
          <a:xfrm>
            <a:off x="0" y="102235"/>
            <a:ext cx="4878070" cy="67551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588328"/>
            <a:ext cx="5399405" cy="5399405"/>
          </a:xfrm>
          <a:prstGeom prst="rect">
            <a:avLst/>
          </a:prstGeom>
          <a:noFill/>
        </p:spPr>
      </p:pic>
      <p:pic>
        <p:nvPicPr>
          <p:cNvPr id="13" name="Imagen 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748" y="588328"/>
            <a:ext cx="5399405" cy="53994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639570" y="102235"/>
            <a:ext cx="9469755" cy="66992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en-US" altLang="es-ES" sz="3200" b="1" dirty="0">
                <a:solidFill>
                  <a:schemeClr val="accent2">
                    <a:lumMod val="50000"/>
                  </a:schemeClr>
                </a:solidFill>
                <a:uFillTx/>
              </a:rPr>
              <a:t>ESTUDIO DE SUELOS </a:t>
            </a:r>
          </a:p>
        </p:txBody>
      </p:sp>
      <p:pic>
        <p:nvPicPr>
          <p:cNvPr id="5" name="Imagen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15" y="1202690"/>
            <a:ext cx="4869815" cy="5856605"/>
          </a:xfrm>
          <a:prstGeom prst="rect">
            <a:avLst/>
          </a:prstGeom>
          <a:noFill/>
        </p:spPr>
      </p:pic>
      <p:pic>
        <p:nvPicPr>
          <p:cNvPr id="7" name="Imagen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425" y="1202690"/>
            <a:ext cx="4951730" cy="56559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/>
          <p:nvPr/>
        </p:nvGraphicFramePr>
        <p:xfrm>
          <a:off x="393065" y="1236345"/>
          <a:ext cx="11602085" cy="5201285"/>
        </p:xfrm>
        <a:graphic>
          <a:graphicData uri="http://schemas.openxmlformats.org/drawingml/2006/table">
            <a:tbl>
              <a:tblPr/>
              <a:tblGrid>
                <a:gridCol w="1054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4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4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47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47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47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47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547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5473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5473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5473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7307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Parámetro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166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Textura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Franco limosa 30% arena / 54% limo / 16% arcilla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Franco limosa 33% arena / 50% limo / 17% arcilla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Franco arcillosa 30% arena / 31% limo / 39% arcilla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Franco limosa 24% arena / 51% limo / 25% arcilla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Franco limosa 15% arena / 59% limo / 26% arcilla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Franco arcillosa 32% arena / 39% limo / 29% arcilla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Franca</a:t>
                      </a:r>
                      <a:b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</a:b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33% arena / 47% limo / 20% arcilla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Franco arcillosa 30% arena / 35% limo / 35% arcilla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Franco limosa 27% arena / 60% limo / 13% arcilla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Arcillosa 22% arena / 34% limo / 44% arcilla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Densidad aparente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1,43 kg/l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1,43 kg/l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1,38 kg/l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1,40 kg/l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1,38 kg/l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1,41 kg/l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1,43 kg/l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1,39 kg/l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1,43 kg/l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1,40 kg/l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678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Conductividad eléctrica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0,10 dS/m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0,06 dS/m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0,06 dS/m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0,05 dS/m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0,07 dS/m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0,05 dS/m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0,05 dS/m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0,07 dS/m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0,08 dS/m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0,26 dS/m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18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Gravas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Color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5YR-4/4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5YR-4/6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5YR-4/6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5YR-4/6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5YR-4/4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5YR-4/6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5YR-4/6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5YR-4/6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5YR-4/4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5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5YR-4/6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Cuadro de texto 8"/>
          <p:cNvSpPr txBox="1"/>
          <p:nvPr/>
        </p:nvSpPr>
        <p:spPr>
          <a:xfrm>
            <a:off x="3338195" y="315278"/>
            <a:ext cx="5080000" cy="72199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0" algn="ctr" defTabSz="266700" fontAlgn="auto">
              <a:lnSpc>
                <a:spcPct val="114000"/>
              </a:lnSpc>
              <a:spcAft>
                <a:spcPct val="0"/>
              </a:spcAft>
            </a:pPr>
            <a:r>
              <a:rPr lang="en-US" altLang="es-ES" sz="3600" b="0">
                <a:solidFill>
                  <a:srgbClr val="000000"/>
                </a:solidFill>
                <a:uFillTx/>
                <a:latin typeface="Times New Roman" panose="02020603050405020304" charset="0"/>
                <a:ea typeface="Times New Roman" panose="02020603050405020304"/>
              </a:rPr>
              <a:t>An</a:t>
            </a:r>
            <a:r>
              <a:rPr lang="en-US" altLang="en-US" sz="3600" b="0">
                <a:solidFill>
                  <a:srgbClr val="000000"/>
                </a:solidFill>
                <a:uFillTx/>
                <a:latin typeface="Times New Roman" panose="02020603050405020304" charset="0"/>
                <a:ea typeface="Times New Roman" panose="02020603050405020304"/>
              </a:rPr>
              <a:t>á</a:t>
            </a:r>
            <a:r>
              <a:rPr lang="en-US" altLang="es-ES" sz="3600" b="0">
                <a:solidFill>
                  <a:srgbClr val="000000"/>
                </a:solidFill>
                <a:uFillTx/>
                <a:latin typeface="Times New Roman" panose="02020603050405020304" charset="0"/>
                <a:ea typeface="Times New Roman" panose="02020603050405020304"/>
              </a:rPr>
              <a:t>lisis F</a:t>
            </a:r>
            <a:r>
              <a:rPr lang="en-US" altLang="en-US" sz="3600" b="0">
                <a:solidFill>
                  <a:srgbClr val="000000"/>
                </a:solidFill>
                <a:uFillTx/>
                <a:latin typeface="Times New Roman" panose="02020603050405020304" charset="0"/>
                <a:ea typeface="Times New Roman" panose="02020603050405020304"/>
              </a:rPr>
              <a:t>í</a:t>
            </a:r>
            <a:r>
              <a:rPr lang="en-US" altLang="es-ES" sz="3600" b="0">
                <a:solidFill>
                  <a:srgbClr val="000000"/>
                </a:solidFill>
                <a:uFillTx/>
                <a:latin typeface="Times New Roman" panose="02020603050405020304" charset="0"/>
                <a:ea typeface="Times New Roman" panose="02020603050405020304"/>
              </a:rPr>
              <a:t>sico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797" y="0"/>
            <a:ext cx="10860405" cy="67919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 de texto 8"/>
          <p:cNvSpPr txBox="1"/>
          <p:nvPr/>
        </p:nvSpPr>
        <p:spPr>
          <a:xfrm>
            <a:off x="3338195" y="315278"/>
            <a:ext cx="5080000" cy="72199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0" algn="ctr" defTabSz="266700" fontAlgn="auto">
              <a:lnSpc>
                <a:spcPct val="114000"/>
              </a:lnSpc>
              <a:spcAft>
                <a:spcPct val="0"/>
              </a:spcAft>
            </a:pPr>
            <a:r>
              <a:rPr lang="en-US" altLang="es-ES" sz="3600" b="0">
                <a:solidFill>
                  <a:srgbClr val="000000"/>
                </a:solidFill>
                <a:uFillTx/>
                <a:latin typeface="Times New Roman" panose="02020603050405020304" charset="0"/>
                <a:ea typeface="Times New Roman" panose="02020603050405020304"/>
              </a:rPr>
              <a:t>An</a:t>
            </a:r>
            <a:r>
              <a:rPr lang="en-US" altLang="en-US" sz="3600" b="0">
                <a:solidFill>
                  <a:srgbClr val="000000"/>
                </a:solidFill>
                <a:uFillTx/>
                <a:latin typeface="Times New Roman" panose="02020603050405020304" charset="0"/>
                <a:ea typeface="Times New Roman" panose="02020603050405020304"/>
              </a:rPr>
              <a:t>á</a:t>
            </a:r>
            <a:r>
              <a:rPr lang="en-US" altLang="es-ES" sz="3600" b="0">
                <a:solidFill>
                  <a:srgbClr val="000000"/>
                </a:solidFill>
                <a:uFillTx/>
                <a:latin typeface="Times New Roman" panose="02020603050405020304" charset="0"/>
                <a:ea typeface="Times New Roman" panose="02020603050405020304"/>
              </a:rPr>
              <a:t>lisis Qu</a:t>
            </a:r>
            <a:r>
              <a:rPr lang="en-US" altLang="en-US" sz="3600" b="0">
                <a:solidFill>
                  <a:srgbClr val="000000"/>
                </a:solidFill>
                <a:uFillTx/>
                <a:latin typeface="Times New Roman" panose="02020603050405020304" charset="0"/>
                <a:ea typeface="Times New Roman" panose="02020603050405020304"/>
              </a:rPr>
              <a:t>í</a:t>
            </a:r>
            <a:r>
              <a:rPr lang="en-US" altLang="es-ES" sz="3600" b="0">
                <a:solidFill>
                  <a:srgbClr val="000000"/>
                </a:solidFill>
                <a:uFillTx/>
                <a:latin typeface="Times New Roman" panose="02020603050405020304" charset="0"/>
                <a:ea typeface="Times New Roman" panose="02020603050405020304"/>
              </a:rPr>
              <a:t>mico</a:t>
            </a:r>
          </a:p>
        </p:txBody>
      </p:sp>
      <p:graphicFrame>
        <p:nvGraphicFramePr>
          <p:cNvPr id="2" name="Tabla 1"/>
          <p:cNvGraphicFramePr/>
          <p:nvPr/>
        </p:nvGraphicFramePr>
        <p:xfrm>
          <a:off x="129540" y="1136015"/>
          <a:ext cx="11932920" cy="5374640"/>
        </p:xfrm>
        <a:graphic>
          <a:graphicData uri="http://schemas.openxmlformats.org/drawingml/2006/table">
            <a:tbl>
              <a:tblPr/>
              <a:tblGrid>
                <a:gridCol w="12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2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4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4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44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44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44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944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44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9441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0678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8204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13436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Parámetro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Nivel de referencia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36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pH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6,1 (lig. ácido)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6,6 (neutro)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6,9 (</a:t>
                      </a:r>
                      <a:r>
                        <a:rPr sz="1800" dirty="0" err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neutro</a:t>
                      </a:r>
                      <a:r>
                        <a:rPr sz="180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6,1 (lig. ácido)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6,3 (lig. ácido)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6,5 (lig. ácido)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6,4 (lig. ácido)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5,6 (mod. ácido)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6,0 (mod. ácido)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6,0 (mod. ácido)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5,5 – 7,0 (óptimo)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36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Materia orgánica (%)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2,4 (medio)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1,7 (bajo)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1,0 (muy 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0,2 (muy 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7,6 (alto)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0,8 (muy 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0,1 (muy 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0,6 (muy 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8,6 (muy alto)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0,5 (muy 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&gt; 3% = adecuado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36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CIC (meq/100g)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22,5 (medio)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17,9 (medio)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16,5 (medio)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14,8 (medio)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20,3 (medio)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9,3 (bajo)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16,8 (medio)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3,8 (muy 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7,1 (bajo)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31,4 (alto)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 dirty="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&gt; 10 = bueno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 de texto 2"/>
          <p:cNvSpPr txBox="1"/>
          <p:nvPr/>
        </p:nvSpPr>
        <p:spPr>
          <a:xfrm>
            <a:off x="218122" y="0"/>
            <a:ext cx="11973878" cy="68580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es-ES" sz="2400" b="1" dirty="0" err="1">
                <a:solidFill>
                  <a:schemeClr val="tx1"/>
                </a:solidFill>
                <a:uFillTx/>
              </a:rPr>
              <a:t>Conclusiones</a:t>
            </a:r>
            <a:r>
              <a:rPr lang="en-US" altLang="es-ES" sz="2400" b="1" dirty="0">
                <a:solidFill>
                  <a:schemeClr val="tx1"/>
                </a:solidFill>
                <a:uFillTx/>
              </a:rPr>
              <a:t> del </a:t>
            </a:r>
            <a:r>
              <a:rPr lang="en-US" altLang="es-ES" sz="2400" b="1" dirty="0" err="1">
                <a:solidFill>
                  <a:schemeClr val="tx1"/>
                </a:solidFill>
                <a:uFillTx/>
              </a:rPr>
              <a:t>an</a:t>
            </a:r>
            <a:r>
              <a:rPr lang="en-US" altLang="en-US" sz="2400" b="1" dirty="0" err="1">
                <a:solidFill>
                  <a:schemeClr val="tx1"/>
                </a:solidFill>
                <a:uFillTx/>
              </a:rPr>
              <a:t>á</a:t>
            </a:r>
            <a:r>
              <a:rPr lang="en-US" altLang="es-ES" sz="2400" b="1" dirty="0" err="1">
                <a:solidFill>
                  <a:schemeClr val="tx1"/>
                </a:solidFill>
                <a:uFillTx/>
              </a:rPr>
              <a:t>lisis</a:t>
            </a:r>
            <a:r>
              <a:rPr lang="en-US" altLang="es-ES" sz="2400" b="1" dirty="0">
                <a:solidFill>
                  <a:schemeClr val="tx1"/>
                </a:solidFill>
                <a:uFillTx/>
              </a:rPr>
              <a:t> de </a:t>
            </a:r>
            <a:r>
              <a:rPr lang="en-US" altLang="es-ES" sz="2400" b="1" dirty="0" err="1">
                <a:solidFill>
                  <a:schemeClr val="tx1"/>
                </a:solidFill>
                <a:uFillTx/>
              </a:rPr>
              <a:t>par</a:t>
            </a:r>
            <a:r>
              <a:rPr lang="en-US" altLang="en-US" sz="2400" b="1" dirty="0" err="1">
                <a:solidFill>
                  <a:schemeClr val="tx1"/>
                </a:solidFill>
                <a:uFillTx/>
              </a:rPr>
              <a:t>á</a:t>
            </a:r>
            <a:r>
              <a:rPr lang="en-US" altLang="es-ES" sz="2400" b="1" dirty="0" err="1">
                <a:solidFill>
                  <a:schemeClr val="tx1"/>
                </a:solidFill>
                <a:uFillTx/>
              </a:rPr>
              <a:t>metros</a:t>
            </a:r>
            <a:r>
              <a:rPr lang="en-US" altLang="es-ES" sz="2400" b="1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400" b="1" dirty="0" err="1">
                <a:solidFill>
                  <a:schemeClr val="tx1"/>
                </a:solidFill>
                <a:uFillTx/>
              </a:rPr>
              <a:t>generales</a:t>
            </a:r>
            <a:endParaRPr lang="en-US" altLang="es-ES" sz="2400" b="1" dirty="0">
              <a:solidFill>
                <a:schemeClr val="tx1"/>
              </a:solidFill>
              <a:uFillTx/>
            </a:endParaRPr>
          </a:p>
          <a:p>
            <a:endParaRPr lang="en-US" altLang="en-US" sz="2200" dirty="0">
              <a:solidFill>
                <a:schemeClr val="tx1"/>
              </a:solidFill>
              <a:uFillTx/>
            </a:endParaRPr>
          </a:p>
          <a:p>
            <a:pPr indent="457200"/>
            <a:r>
              <a:rPr lang="en-US" altLang="es-ES" sz="2200" b="1" dirty="0">
                <a:solidFill>
                  <a:schemeClr val="tx1"/>
                </a:solidFill>
                <a:uFillTx/>
              </a:rPr>
              <a:t>pH: 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Todos los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valores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se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encuentran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dentro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del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rango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uFillTx/>
              </a:rPr>
              <a:t>ó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ptimo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(5,5 – 7,0), sin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presencia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de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acidez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t</a:t>
            </a:r>
            <a:r>
              <a:rPr lang="en-US" altLang="en-US" sz="2200" dirty="0" err="1">
                <a:solidFill>
                  <a:schemeClr val="tx1"/>
                </a:solidFill>
                <a:uFillTx/>
              </a:rPr>
              <a:t>ó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xica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ni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necesidad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de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encalado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generalizado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. La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muestra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M9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presenta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el valor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m</a:t>
            </a:r>
            <a:r>
              <a:rPr lang="en-US" altLang="en-US" sz="2200" dirty="0" err="1">
                <a:solidFill>
                  <a:schemeClr val="tx1"/>
                </a:solidFill>
                <a:uFillTx/>
              </a:rPr>
              <a:t>á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s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bajo (5,6), en el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l</a:t>
            </a:r>
            <a:r>
              <a:rPr lang="en-US" altLang="en-US" sz="2200" dirty="0" err="1">
                <a:solidFill>
                  <a:schemeClr val="tx1"/>
                </a:solidFill>
                <a:uFillTx/>
              </a:rPr>
              <a:t>í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mite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inferior,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por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lo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que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se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recomienda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solo un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ajuste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leve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de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acidez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en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esta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zona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espec</a:t>
            </a:r>
            <a:r>
              <a:rPr lang="en-US" altLang="en-US" sz="2200" dirty="0" err="1">
                <a:solidFill>
                  <a:schemeClr val="tx1"/>
                </a:solidFill>
                <a:uFillTx/>
              </a:rPr>
              <a:t>í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fica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. El resto del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predio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tiene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reacci</a:t>
            </a:r>
            <a:r>
              <a:rPr lang="en-US" altLang="en-US" sz="2200" dirty="0" err="1">
                <a:solidFill>
                  <a:schemeClr val="tx1"/>
                </a:solidFill>
                <a:uFillTx/>
              </a:rPr>
              <a:t>ó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n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adecuada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,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que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favorece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la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disponibilidad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de la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mayor</a:t>
            </a:r>
            <a:r>
              <a:rPr lang="en-US" altLang="en-US" sz="2200" dirty="0" err="1">
                <a:solidFill>
                  <a:schemeClr val="tx1"/>
                </a:solidFill>
                <a:uFillTx/>
              </a:rPr>
              <a:t>í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a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de los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nutrientes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.</a:t>
            </a:r>
          </a:p>
          <a:p>
            <a:pPr indent="457200"/>
            <a:endParaRPr lang="en-US" altLang="es-ES" sz="2200" dirty="0">
              <a:solidFill>
                <a:schemeClr val="tx1"/>
              </a:solidFill>
              <a:uFillTx/>
            </a:endParaRPr>
          </a:p>
          <a:p>
            <a:pPr indent="457200"/>
            <a:r>
              <a:rPr lang="en-US" altLang="es-ES" sz="2200" b="1" dirty="0">
                <a:solidFill>
                  <a:schemeClr val="tx1"/>
                </a:solidFill>
                <a:uFillTx/>
              </a:rPr>
              <a:t>Materia </a:t>
            </a:r>
            <a:r>
              <a:rPr lang="en-US" altLang="es-ES" sz="2200" b="1" dirty="0" err="1">
                <a:solidFill>
                  <a:schemeClr val="tx1"/>
                </a:solidFill>
                <a:uFillTx/>
              </a:rPr>
              <a:t>org</a:t>
            </a:r>
            <a:r>
              <a:rPr lang="en-US" altLang="en-US" sz="2200" b="1" dirty="0" err="1">
                <a:solidFill>
                  <a:schemeClr val="tx1"/>
                </a:solidFill>
                <a:uFillTx/>
              </a:rPr>
              <a:t>á</a:t>
            </a:r>
            <a:r>
              <a:rPr lang="en-US" altLang="es-ES" sz="2200" b="1" dirty="0" err="1">
                <a:solidFill>
                  <a:schemeClr val="tx1"/>
                </a:solidFill>
                <a:uFillTx/>
              </a:rPr>
              <a:t>nica</a:t>
            </a:r>
            <a:r>
              <a:rPr lang="en-US" altLang="es-ES" sz="2200" b="1" dirty="0">
                <a:solidFill>
                  <a:schemeClr val="tx1"/>
                </a:solidFill>
                <a:uFillTx/>
              </a:rPr>
              <a:t>: 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Es la principal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limitante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de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fertilidad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en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todo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el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predio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. El 90% de los sitios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evaluados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presentan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valores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bajos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,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muy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bajos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o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medios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,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todos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por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debajo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del umbral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adecuado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(&gt; 3%). </a:t>
            </a:r>
            <a:r>
              <a:rPr lang="en-US" altLang="en-US" sz="2200" dirty="0" err="1">
                <a:solidFill>
                  <a:schemeClr val="tx1"/>
                </a:solidFill>
                <a:uFillTx/>
              </a:rPr>
              <a:t>Ú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nicamente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las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muestras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M6 (7,6%) y M10 (8,6%)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muestran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niveles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altos y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favorables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, lo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que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las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convierte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en las zonas con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mejor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condici</a:t>
            </a:r>
            <a:r>
              <a:rPr lang="en-US" altLang="en-US" sz="2200" dirty="0" err="1">
                <a:solidFill>
                  <a:schemeClr val="tx1"/>
                </a:solidFill>
                <a:uFillTx/>
              </a:rPr>
              <a:t>ó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n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natural. La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escasez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de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materia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org</a:t>
            </a:r>
            <a:r>
              <a:rPr lang="en-US" altLang="en-US" sz="2200" dirty="0" err="1">
                <a:solidFill>
                  <a:schemeClr val="tx1"/>
                </a:solidFill>
                <a:uFillTx/>
              </a:rPr>
              <a:t>á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nica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afecta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negativamente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la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estructura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del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suelo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,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su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actividad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biol</a:t>
            </a:r>
            <a:r>
              <a:rPr lang="en-US" altLang="en-US" sz="2200" dirty="0" err="1">
                <a:solidFill>
                  <a:schemeClr val="tx1"/>
                </a:solidFill>
                <a:uFillTx/>
              </a:rPr>
              <a:t>ó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gica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y la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capacidad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de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retener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nutrientes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.</a:t>
            </a:r>
          </a:p>
          <a:p>
            <a:pPr indent="457200"/>
            <a:endParaRPr lang="en-US" altLang="es-ES" sz="2200" dirty="0">
              <a:solidFill>
                <a:schemeClr val="tx1"/>
              </a:solidFill>
              <a:uFillTx/>
            </a:endParaRPr>
          </a:p>
          <a:p>
            <a:pPr indent="457200"/>
            <a:r>
              <a:rPr lang="en-US" altLang="es-ES" sz="2200" b="1" dirty="0" err="1">
                <a:solidFill>
                  <a:schemeClr val="tx1"/>
                </a:solidFill>
                <a:uFillTx/>
              </a:rPr>
              <a:t>Capacidad</a:t>
            </a:r>
            <a:r>
              <a:rPr lang="en-US" altLang="es-ES" sz="2200" b="1" dirty="0">
                <a:solidFill>
                  <a:schemeClr val="tx1"/>
                </a:solidFill>
                <a:uFillTx/>
              </a:rPr>
              <a:t> de </a:t>
            </a:r>
            <a:r>
              <a:rPr lang="en-US" altLang="es-ES" sz="2200" b="1" dirty="0" err="1">
                <a:solidFill>
                  <a:schemeClr val="tx1"/>
                </a:solidFill>
                <a:uFillTx/>
              </a:rPr>
              <a:t>Intercambio</a:t>
            </a:r>
            <a:r>
              <a:rPr lang="en-US" altLang="es-ES" sz="2200" b="1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b="1" dirty="0" err="1">
                <a:solidFill>
                  <a:schemeClr val="tx1"/>
                </a:solidFill>
                <a:uFillTx/>
              </a:rPr>
              <a:t>Cati</a:t>
            </a:r>
            <a:r>
              <a:rPr lang="en-US" altLang="en-US" sz="2200" b="1" dirty="0" err="1">
                <a:solidFill>
                  <a:schemeClr val="tx1"/>
                </a:solidFill>
                <a:uFillTx/>
              </a:rPr>
              <a:t>ó</a:t>
            </a:r>
            <a:r>
              <a:rPr lang="en-US" altLang="es-ES" sz="2200" b="1" dirty="0" err="1">
                <a:solidFill>
                  <a:schemeClr val="tx1"/>
                </a:solidFill>
                <a:uFillTx/>
              </a:rPr>
              <a:t>nico</a:t>
            </a:r>
            <a:r>
              <a:rPr lang="en-US" altLang="es-ES" sz="2200" b="1" dirty="0">
                <a:solidFill>
                  <a:schemeClr val="tx1"/>
                </a:solidFill>
                <a:uFillTx/>
              </a:rPr>
              <a:t> (CIC):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Muestra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una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variabilidad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marcada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. La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mayor</a:t>
            </a:r>
            <a:r>
              <a:rPr lang="en-US" altLang="en-US" sz="2200" dirty="0" err="1">
                <a:solidFill>
                  <a:schemeClr val="tx1"/>
                </a:solidFill>
                <a:uFillTx/>
              </a:rPr>
              <a:t>í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a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de las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muestras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presentan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valores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medios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(&gt; 10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meq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/100g),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suficientes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para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retener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nutrientes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,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pero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las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muestras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M7 (9,3), M9 (3,8) y M10 (7,1)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tienen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valores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bajos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o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muy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bajos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,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directamente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asociados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a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su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bajo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contenido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de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materia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org</a:t>
            </a:r>
            <a:r>
              <a:rPr lang="en-US" altLang="en-US" sz="2200" dirty="0" err="1">
                <a:solidFill>
                  <a:schemeClr val="tx1"/>
                </a:solidFill>
                <a:uFillTx/>
              </a:rPr>
              <a:t>á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nica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. Solo M11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alcanza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un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nivel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alto (31,4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meq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/100g), no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por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contenido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org</a:t>
            </a:r>
            <a:r>
              <a:rPr lang="en-US" altLang="en-US" sz="2200" dirty="0" err="1">
                <a:solidFill>
                  <a:schemeClr val="tx1"/>
                </a:solidFill>
                <a:uFillTx/>
              </a:rPr>
              <a:t>á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nico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,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sino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por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su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textura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arcillosa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,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que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le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otorga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gran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capacidad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de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retenci</a:t>
            </a:r>
            <a:r>
              <a:rPr lang="en-US" altLang="en-US" sz="2200" dirty="0" err="1">
                <a:solidFill>
                  <a:schemeClr val="tx1"/>
                </a:solidFill>
                <a:uFillTx/>
              </a:rPr>
              <a:t>ó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n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de </a:t>
            </a:r>
            <a:r>
              <a:rPr lang="en-US" altLang="es-ES" sz="2200" dirty="0" err="1">
                <a:solidFill>
                  <a:schemeClr val="tx1"/>
                </a:solidFill>
                <a:uFillTx/>
              </a:rPr>
              <a:t>nutrientes</a:t>
            </a:r>
            <a:r>
              <a:rPr lang="en-US" altLang="es-ES" sz="2200" dirty="0">
                <a:solidFill>
                  <a:schemeClr val="tx1"/>
                </a:solidFill>
                <a:uFillTx/>
              </a:rPr>
              <a:t> de forma natural.</a:t>
            </a:r>
          </a:p>
          <a:p>
            <a:endParaRPr lang="en-US" altLang="es-ES" dirty="0"/>
          </a:p>
          <a:p>
            <a:endParaRPr lang="es-ES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/>
          <p:nvPr/>
        </p:nvGraphicFramePr>
        <p:xfrm>
          <a:off x="553720" y="1371600"/>
          <a:ext cx="11420475" cy="4991735"/>
        </p:xfrm>
        <a:graphic>
          <a:graphicData uri="http://schemas.openxmlformats.org/drawingml/2006/table">
            <a:tbl>
              <a:tblPr/>
              <a:tblGrid>
                <a:gridCol w="1038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713105"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Nutrientes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10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Nitrógeno (ppm)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4 (bajo)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2 (muy 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4 (bajo)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11 (medio)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11 (medio)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14 (medio)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18 (medio)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38 (medio)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57 (alto)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4 (bajo)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10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Fósforo (ppm)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&lt; 3 (bajo)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3 (muy 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8 (bajo)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9 (bajo)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11 (medio)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3 (muy 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18 (medio)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9 (bajo)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2 (muy 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 (muy 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10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Potasio (ppm)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532 (alto)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156 (adecuado)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183 (adecuado)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129 (adecuado)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268 (alto)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77 (bajo)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2 (muy 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51 (bajo)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77 (bajo)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501 (alto)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10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Calcio (ppm)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101 (bajo)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101 (bajo)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609 (adecuado)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1014 (alto)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1420 (alto)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1014 (alto)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1420 (alto)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507 (adecuado)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609 (adecuado)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609 (adecuado)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310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Magnesio (ppm)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2470 (muy alto)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2041 (muy alto)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1749 (muy alto)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1129 (alto)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1580 (muy alto)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486 (adecuado)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1151 (alto)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136 (adecuado)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463 (adecuado)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3249 (excesivo)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3105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Azufre (ppm)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&lt; 3 (bajo)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3 (bajo)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 (muy 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 (muy 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 (muy 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 (muy 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3 (bajo)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 (muy 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2 (muy bajo)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5 (medio)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Cuadro de texto 2"/>
          <p:cNvSpPr txBox="1"/>
          <p:nvPr/>
        </p:nvSpPr>
        <p:spPr>
          <a:xfrm>
            <a:off x="3316605" y="506095"/>
            <a:ext cx="597281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 defTabSz="266700" fontAlgn="auto"/>
            <a:r>
              <a:rPr sz="3200" b="1">
                <a:solidFill>
                  <a:schemeClr val="tx1"/>
                </a:solidFill>
                <a:uFillTx/>
                <a:latin typeface="Times New Roman" panose="02020603050405020304"/>
                <a:ea typeface="Calibri" panose="020F0502020204030204"/>
              </a:rPr>
              <a:t>Macronutrientes Disponibles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 de texto 3"/>
          <p:cNvSpPr txBox="1"/>
          <p:nvPr/>
        </p:nvSpPr>
        <p:spPr>
          <a:xfrm>
            <a:off x="3479800" y="354965"/>
            <a:ext cx="4557395" cy="630555"/>
          </a:xfrm>
          <a:prstGeom prst="rect">
            <a:avLst/>
          </a:prstGeom>
        </p:spPr>
        <p:txBody>
          <a:bodyPr>
            <a:noAutofit/>
          </a:bodyPr>
          <a:lstStyle/>
          <a:p>
            <a:pPr indent="0" algn="ctr" defTabSz="266700" fontAlgn="auto"/>
            <a:r>
              <a:rPr sz="3200" b="1">
                <a:solidFill>
                  <a:schemeClr val="tx1"/>
                </a:solidFill>
                <a:uFillTx/>
                <a:latin typeface="Times New Roman" panose="02020603050405020304"/>
                <a:ea typeface="Calibri" panose="020F0502020204030204"/>
              </a:rPr>
              <a:t> Micronutrientes</a:t>
            </a:r>
          </a:p>
        </p:txBody>
      </p:sp>
      <p:graphicFrame>
        <p:nvGraphicFramePr>
          <p:cNvPr id="5" name="Tabla 4"/>
          <p:cNvGraphicFramePr/>
          <p:nvPr>
            <p:custDataLst>
              <p:tags r:id="rId1"/>
            </p:custDataLst>
          </p:nvPr>
        </p:nvGraphicFramePr>
        <p:xfrm>
          <a:off x="458470" y="1105535"/>
          <a:ext cx="11511280" cy="5518150"/>
        </p:xfrm>
        <a:graphic>
          <a:graphicData uri="http://schemas.openxmlformats.org/drawingml/2006/table">
            <a:tbl>
              <a:tblPr/>
              <a:tblGrid>
                <a:gridCol w="1046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6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6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6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6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64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64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464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464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464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4648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10299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Hierro (Fe) ppm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67 (Muy 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33 (Alto)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35 (Alto)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62 (Muy 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35 (Alto)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71 (Muy 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64 (Muy 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69 (Muy 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50 (Alto)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42 (Alto)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426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Cobre (Cu) ppm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23,1 (Alto)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23,1 (Alto)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31 (Muy 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25,5 (Alto)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24,6 (Alto)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23,1 (Alto)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24,6 (Alto)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24,6 (Alto)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25,5 (Alto)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22,8 (Alto)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Zinc (Zn) ppm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4,7 (Alto)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4,5 (Alto)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1,9 (Adecuado)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3,6 (Alto)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4 (Alto)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4,5 (Alto)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4 (Alto)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4 (Alto)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3,6 (Alto)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3,2 (Alto)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299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Manganeso (Mn) ppm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14,2 (Bajo)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9,8 (Muy Bajo)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11,2 (Bajo)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6,9 (Muy Bajo)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48 (Medio)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14,2 (Bajo)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48 (Medio)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11,2 (Bajo)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6,9 (Muy Bajo)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8,5 (Muy Bajo)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Boro (B) ppm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13,7 (Alto)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0,5 (Muy Bajo)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0,7 (Bajo)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2,8  (Medio)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0,7 (Bajo)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0,5 (Muy Bajo)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0,7 (Bajo)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0,7 (Bajo)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2,8 (Medio)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0,4 (Muy Bajo)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0299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Sodio (Na) meq/100g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0,035 (Muy Bajo)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0,013 (Muy Bajo)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0,013 (Muy Bajo)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0,007 (Muy Bajo)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0,002 (Muy Bajo)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0,007 (Muy Bajo)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0,002 (Muy Bajo)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0,002 (Muy Bajo)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0,007 (Muy Bajo)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uFillTx/>
                          <a:latin typeface="Times New Roman" panose="02020603050405020304" charset="0"/>
                          <a:ea typeface="Times New Roman" panose="02020603050405020304"/>
                        </a:rPr>
                        <a:t>0,011 (Muy Bajo)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 de texto 1"/>
          <p:cNvSpPr txBox="1"/>
          <p:nvPr/>
        </p:nvSpPr>
        <p:spPr>
          <a:xfrm>
            <a:off x="511810" y="355600"/>
            <a:ext cx="11379200" cy="6718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indent="0" defTabSz="266700">
              <a:spcAft>
                <a:spcPct val="0"/>
              </a:spcAft>
              <a:buFont typeface="Times New Roman" panose="02020603050405020304"/>
              <a:buNone/>
            </a:pPr>
            <a:r>
              <a:rPr lang="es-ES" sz="2400" b="1">
                <a:solidFill>
                  <a:srgbClr val="000000"/>
                </a:solidFill>
                <a:latin typeface="Calibri" panose="020F0502020204030204"/>
                <a:ea typeface="Calibri" panose="020F0502020204030204"/>
              </a:rPr>
              <a:t>                                           </a:t>
            </a:r>
            <a:r>
              <a:rPr sz="2400" b="1">
                <a:solidFill>
                  <a:srgbClr val="000000"/>
                </a:solidFill>
                <a:latin typeface="Calibri" panose="020F0502020204030204"/>
                <a:ea typeface="Calibri" panose="020F0502020204030204"/>
              </a:rPr>
              <a:t>Aspectos Favorables:</a:t>
            </a:r>
          </a:p>
          <a:p>
            <a:pPr defTabSz="266700">
              <a:spcAft>
                <a:spcPct val="0"/>
              </a:spcAft>
            </a:pPr>
            <a:r>
              <a:rPr sz="2400" b="0">
                <a:latin typeface="Times New Roman" panose="02020603050405020304"/>
                <a:ea typeface="Times New Roman" panose="02020603050405020304"/>
              </a:rPr>
              <a:t> </a:t>
            </a:r>
          </a:p>
          <a:p>
            <a:pPr indent="0" algn="just" defTabSz="266700">
              <a:lnSpc>
                <a:spcPct val="114000"/>
              </a:lnSpc>
              <a:buFont typeface="Symbol" panose="05050102010706020507"/>
              <a:buNone/>
            </a:pPr>
            <a:r>
              <a:rPr sz="2400" b="1">
                <a:solidFill>
                  <a:srgbClr val="000000"/>
                </a:solidFill>
                <a:latin typeface="Calibri" panose="020F0502020204030204"/>
                <a:ea typeface="Calibri" panose="020F0502020204030204"/>
              </a:rPr>
              <a:t>Acidez y Salinidad controlada</a:t>
            </a:r>
            <a:r>
              <a:rPr sz="24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: pH entre 5,6 y 6,9, sin aluminio tóxico ni acidez intercambiable; Conductividad eléctrica &lt; 0,26 dS/m en todas las muestras. </a:t>
            </a:r>
            <a:r>
              <a:rPr sz="2400" b="1">
                <a:solidFill>
                  <a:srgbClr val="000000"/>
                </a:solidFill>
                <a:latin typeface="Calibri" panose="020F0502020204030204"/>
                <a:ea typeface="Calibri" panose="020F0502020204030204"/>
              </a:rPr>
              <a:t>No se requiere encalado ni lavado de sales</a:t>
            </a:r>
            <a:r>
              <a:rPr sz="24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.</a:t>
            </a:r>
          </a:p>
          <a:p>
            <a:pPr algn="just" defTabSz="266700">
              <a:lnSpc>
                <a:spcPct val="114000"/>
              </a:lnSpc>
            </a:pPr>
            <a:r>
              <a:rPr sz="24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 </a:t>
            </a:r>
          </a:p>
          <a:p>
            <a:pPr indent="0" algn="just" defTabSz="266700">
              <a:lnSpc>
                <a:spcPct val="114000"/>
              </a:lnSpc>
              <a:buFont typeface="Symbol" panose="05050102010706020507"/>
              <a:buNone/>
            </a:pPr>
            <a:r>
              <a:rPr sz="2400" b="1">
                <a:solidFill>
                  <a:srgbClr val="000000"/>
                </a:solidFill>
                <a:latin typeface="Calibri" panose="020F0502020204030204"/>
                <a:ea typeface="Calibri" panose="020F0502020204030204"/>
              </a:rPr>
              <a:t>Micronutrientes abundantes</a:t>
            </a:r>
            <a:r>
              <a:rPr sz="24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: </a:t>
            </a:r>
            <a:r>
              <a:rPr sz="2400" b="1">
                <a:solidFill>
                  <a:srgbClr val="000000"/>
                </a:solidFill>
                <a:latin typeface="Calibri" panose="020F0502020204030204"/>
                <a:ea typeface="Calibri" panose="020F0502020204030204"/>
              </a:rPr>
              <a:t>Hierro, Cobre y Zinc</a:t>
            </a:r>
            <a:r>
              <a:rPr sz="24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 están en niveles adecuados, altos o muy altos en todo el predio. Esto es característico de los suelos del área y representa una ventaja natural, garantizando nutrición mineral básica sin aportes adicionales.</a:t>
            </a:r>
          </a:p>
          <a:p>
            <a:pPr algn="just" defTabSz="266700">
              <a:lnSpc>
                <a:spcPct val="114000"/>
              </a:lnSpc>
            </a:pPr>
            <a:r>
              <a:rPr sz="24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 </a:t>
            </a:r>
          </a:p>
          <a:p>
            <a:pPr indent="0" algn="just" defTabSz="266700">
              <a:lnSpc>
                <a:spcPct val="114000"/>
              </a:lnSpc>
              <a:buFont typeface="Symbol" panose="05050102010706020507"/>
              <a:buNone/>
            </a:pPr>
            <a:r>
              <a:rPr sz="2400" b="1">
                <a:solidFill>
                  <a:srgbClr val="000000"/>
                </a:solidFill>
                <a:latin typeface="Calibri" panose="020F0502020204030204"/>
                <a:ea typeface="Calibri" panose="020F0502020204030204"/>
              </a:rPr>
              <a:t>Sodio muy bajo</a:t>
            </a:r>
            <a:r>
              <a:rPr sz="24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: Ausencia total de problemas de sodicidad o degradación estructural por sales.</a:t>
            </a:r>
          </a:p>
          <a:p>
            <a:pPr algn="just" defTabSz="266700">
              <a:lnSpc>
                <a:spcPct val="114000"/>
              </a:lnSpc>
            </a:pPr>
            <a:r>
              <a:rPr sz="24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 </a:t>
            </a:r>
          </a:p>
          <a:p>
            <a:pPr indent="0" algn="just" defTabSz="266700">
              <a:lnSpc>
                <a:spcPct val="114000"/>
              </a:lnSpc>
              <a:buFont typeface="Symbol" panose="05050102010706020507"/>
              <a:buNone/>
            </a:pPr>
            <a:r>
              <a:rPr sz="2400" b="1">
                <a:solidFill>
                  <a:srgbClr val="000000"/>
                </a:solidFill>
                <a:latin typeface="Calibri" panose="020F0502020204030204"/>
                <a:ea typeface="Calibri" panose="020F0502020204030204"/>
              </a:rPr>
              <a:t>Texturas equilibradas</a:t>
            </a:r>
            <a:r>
              <a:rPr sz="24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: Predominio de franco limoso y franco, con buena aireación y retención.</a:t>
            </a:r>
          </a:p>
          <a:p>
            <a:pPr algn="just" defTabSz="266700">
              <a:lnSpc>
                <a:spcPct val="114000"/>
              </a:lnSpc>
            </a:pPr>
            <a:r>
              <a:rPr sz="24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</a:rPr>
              <a:t> 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 de texto 1"/>
          <p:cNvSpPr txBox="1"/>
          <p:nvPr/>
        </p:nvSpPr>
        <p:spPr>
          <a:xfrm>
            <a:off x="446405" y="0"/>
            <a:ext cx="11287125" cy="64389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just" defTabSz="266700">
              <a:lnSpc>
                <a:spcPct val="114000"/>
              </a:lnSpc>
            </a:pPr>
            <a:endParaRPr sz="2200" b="1">
              <a:solidFill>
                <a:srgbClr val="000000"/>
              </a:solidFill>
              <a:latin typeface="Calibri" panose="020F0502020204030204"/>
              <a:ea typeface="Calibri" panose="020F0502020204030204"/>
              <a:sym typeface="+mn-ea"/>
            </a:endParaRPr>
          </a:p>
          <a:p>
            <a:pPr algn="just" defTabSz="266700">
              <a:lnSpc>
                <a:spcPct val="114000"/>
              </a:lnSpc>
            </a:pPr>
            <a:r>
              <a:rPr sz="2800" b="1">
                <a:solidFill>
                  <a:srgbClr val="000000"/>
                </a:solidFill>
                <a:uFillTx/>
                <a:latin typeface="Calibri" panose="020F0502020204030204" charset="0"/>
                <a:ea typeface="Calibri" panose="020F0502020204030204"/>
                <a:sym typeface="+mn-ea"/>
              </a:rPr>
              <a:t>Principales Limitantes Detectadas:</a:t>
            </a:r>
            <a:endParaRPr sz="2800" b="1">
              <a:solidFill>
                <a:srgbClr val="000000"/>
              </a:solidFill>
              <a:uFillTx/>
              <a:latin typeface="Calibri" panose="020F0502020204030204" charset="0"/>
              <a:ea typeface="Calibri" panose="020F0502020204030204"/>
            </a:endParaRPr>
          </a:p>
          <a:p>
            <a:pPr defTabSz="266700">
              <a:spcAft>
                <a:spcPct val="0"/>
              </a:spcAft>
            </a:pPr>
            <a:r>
              <a:rPr sz="2000" b="1">
                <a:latin typeface="Calibri" panose="020F0502020204030204"/>
                <a:ea typeface="Calibri" panose="020F0502020204030204"/>
                <a:sym typeface="+mn-ea"/>
              </a:rPr>
              <a:t> </a:t>
            </a:r>
            <a:r>
              <a:rPr sz="2000" b="1">
                <a:solidFill>
                  <a:srgbClr val="000000"/>
                </a:solidFill>
                <a:latin typeface="Calibri" panose="020F0502020204030204"/>
                <a:ea typeface="Calibri" panose="020F0502020204030204"/>
                <a:sym typeface="+mn-ea"/>
              </a:rPr>
              <a:t>Materia Orgánica deficiente</a:t>
            </a:r>
            <a:r>
              <a:rPr sz="20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sym typeface="+mn-ea"/>
              </a:rPr>
              <a:t>: Es el factor limitante principal. Solo M6 (7,6%) y M10 (8,6%) presentan valores altos. El resto (8 sitios) está entre 0,1% y 2,4%, muy por debajo del óptimo (&gt;3%). Esto explica la baja Capacidad de Intercambio Catiónico (CIC) y estructura débil.</a:t>
            </a:r>
            <a:endParaRPr sz="2000">
              <a:solidFill>
                <a:srgbClr val="000000"/>
              </a:solidFill>
              <a:latin typeface="Times New Roman" panose="02020603050405020304"/>
              <a:ea typeface="Calibri" panose="020F0502020204030204"/>
            </a:endParaRPr>
          </a:p>
          <a:p>
            <a:pPr algn="just" defTabSz="266700">
              <a:lnSpc>
                <a:spcPct val="114000"/>
              </a:lnSpc>
            </a:pPr>
            <a:r>
              <a:rPr sz="20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sym typeface="+mn-ea"/>
              </a:rPr>
              <a:t> </a:t>
            </a:r>
            <a:r>
              <a:rPr sz="2000" b="1">
                <a:solidFill>
                  <a:srgbClr val="000000"/>
                </a:solidFill>
                <a:latin typeface="Calibri" panose="020F0502020204030204"/>
                <a:ea typeface="Calibri" panose="020F0502020204030204"/>
                <a:sym typeface="+mn-ea"/>
              </a:rPr>
              <a:t>Deficiencias generalizadas de macronutrientes</a:t>
            </a:r>
            <a:r>
              <a:rPr sz="20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sym typeface="+mn-ea"/>
              </a:rPr>
              <a:t>:</a:t>
            </a:r>
            <a:endParaRPr sz="2000">
              <a:solidFill>
                <a:srgbClr val="000000"/>
              </a:solidFill>
              <a:latin typeface="Times New Roman" panose="02020603050405020304"/>
              <a:ea typeface="Calibri" panose="020F0502020204030204"/>
            </a:endParaRPr>
          </a:p>
          <a:p>
            <a:pPr algn="just" defTabSz="266700">
              <a:lnSpc>
                <a:spcPct val="114000"/>
              </a:lnSpc>
            </a:pPr>
            <a:r>
              <a:rPr sz="20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sym typeface="+mn-ea"/>
              </a:rPr>
              <a:t> </a:t>
            </a:r>
            <a:r>
              <a:rPr sz="2000" b="1">
                <a:solidFill>
                  <a:srgbClr val="000000"/>
                </a:solidFill>
                <a:latin typeface="Calibri" panose="020F0502020204030204"/>
                <a:ea typeface="Calibri" panose="020F0502020204030204"/>
                <a:sym typeface="+mn-ea"/>
              </a:rPr>
              <a:t>Fósforo</a:t>
            </a:r>
            <a:r>
              <a:rPr sz="20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sym typeface="+mn-ea"/>
              </a:rPr>
              <a:t>: &lt; 11 ppm en todo el predio, </a:t>
            </a:r>
            <a:r>
              <a:rPr sz="2000" b="1">
                <a:solidFill>
                  <a:srgbClr val="000000"/>
                </a:solidFill>
                <a:latin typeface="Calibri" panose="020F0502020204030204"/>
                <a:ea typeface="Calibri" panose="020F0502020204030204"/>
                <a:sym typeface="+mn-ea"/>
              </a:rPr>
              <a:t>críticamente bajo</a:t>
            </a:r>
            <a:r>
              <a:rPr sz="20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sym typeface="+mn-ea"/>
              </a:rPr>
              <a:t> en M1, M2, M7, M10 y M11.</a:t>
            </a:r>
            <a:endParaRPr sz="2000">
              <a:solidFill>
                <a:srgbClr val="000000"/>
              </a:solidFill>
              <a:latin typeface="Times New Roman" panose="02020603050405020304"/>
              <a:ea typeface="Calibri" panose="020F0502020204030204"/>
            </a:endParaRPr>
          </a:p>
          <a:p>
            <a:pPr algn="just" defTabSz="266700">
              <a:lnSpc>
                <a:spcPct val="114000"/>
              </a:lnSpc>
            </a:pPr>
            <a:r>
              <a:rPr sz="20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sym typeface="+mn-ea"/>
              </a:rPr>
              <a:t> </a:t>
            </a:r>
            <a:r>
              <a:rPr sz="2000" b="1">
                <a:solidFill>
                  <a:srgbClr val="000000"/>
                </a:solidFill>
                <a:latin typeface="Calibri" panose="020F0502020204030204"/>
                <a:ea typeface="Calibri" panose="020F0502020204030204"/>
                <a:sym typeface="+mn-ea"/>
              </a:rPr>
              <a:t>Azufre</a:t>
            </a:r>
            <a:r>
              <a:rPr sz="20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sym typeface="+mn-ea"/>
              </a:rPr>
              <a:t>: &lt; 5 ppm en todas las muestras. Indispensable para proteínas y calidad de pasto.</a:t>
            </a:r>
            <a:endParaRPr sz="2000">
              <a:solidFill>
                <a:srgbClr val="000000"/>
              </a:solidFill>
              <a:latin typeface="Times New Roman" panose="02020603050405020304"/>
              <a:ea typeface="Calibri" panose="020F0502020204030204"/>
            </a:endParaRPr>
          </a:p>
          <a:p>
            <a:pPr algn="just" defTabSz="266700">
              <a:lnSpc>
                <a:spcPct val="114000"/>
              </a:lnSpc>
            </a:pPr>
            <a:r>
              <a:rPr sz="20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sym typeface="+mn-ea"/>
              </a:rPr>
              <a:t> </a:t>
            </a:r>
            <a:r>
              <a:rPr sz="2000" b="1">
                <a:solidFill>
                  <a:srgbClr val="000000"/>
                </a:solidFill>
                <a:latin typeface="Calibri" panose="020F0502020204030204"/>
                <a:ea typeface="Calibri" panose="020F0502020204030204"/>
                <a:sym typeface="+mn-ea"/>
              </a:rPr>
              <a:t>Nitrógeno</a:t>
            </a:r>
            <a:r>
              <a:rPr sz="20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sym typeface="+mn-ea"/>
              </a:rPr>
              <a:t>: Muy bajo en M1, M2, M3 y M11; depende totalmente de fertilización externa por baja mineralización.</a:t>
            </a:r>
            <a:endParaRPr sz="2000">
              <a:solidFill>
                <a:srgbClr val="000000"/>
              </a:solidFill>
              <a:latin typeface="Times New Roman" panose="02020603050405020304"/>
              <a:ea typeface="Calibri" panose="020F0502020204030204"/>
            </a:endParaRPr>
          </a:p>
          <a:p>
            <a:pPr algn="just" defTabSz="266700">
              <a:lnSpc>
                <a:spcPct val="114000"/>
              </a:lnSpc>
            </a:pPr>
            <a:r>
              <a:rPr sz="20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sym typeface="+mn-ea"/>
              </a:rPr>
              <a:t> </a:t>
            </a:r>
            <a:r>
              <a:rPr sz="2000" b="1">
                <a:solidFill>
                  <a:srgbClr val="000000"/>
                </a:solidFill>
                <a:latin typeface="Calibri" panose="020F0502020204030204"/>
                <a:ea typeface="Calibri" panose="020F0502020204030204"/>
                <a:sym typeface="+mn-ea"/>
              </a:rPr>
              <a:t>Calcio</a:t>
            </a:r>
            <a:r>
              <a:rPr sz="20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sym typeface="+mn-ea"/>
              </a:rPr>
              <a:t>: </a:t>
            </a:r>
            <a:r>
              <a:rPr sz="2000" b="1">
                <a:solidFill>
                  <a:srgbClr val="000000"/>
                </a:solidFill>
                <a:latin typeface="Calibri" panose="020F0502020204030204"/>
                <a:ea typeface="Calibri" panose="020F0502020204030204"/>
                <a:sym typeface="+mn-ea"/>
              </a:rPr>
              <a:t>Deficiencia crítica en M1 y M2</a:t>
            </a:r>
            <a:r>
              <a:rPr sz="20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sym typeface="+mn-ea"/>
              </a:rPr>
              <a:t> (101 ppm), acompañado de un </a:t>
            </a:r>
            <a:r>
              <a:rPr sz="2000" b="1">
                <a:solidFill>
                  <a:srgbClr val="000000"/>
                </a:solidFill>
                <a:latin typeface="Calibri" panose="020F0502020204030204"/>
                <a:ea typeface="Calibri" panose="020F0502020204030204"/>
                <a:sym typeface="+mn-ea"/>
              </a:rPr>
              <a:t>exceso grave de Magnesio</a:t>
            </a:r>
            <a:r>
              <a:rPr sz="20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sym typeface="+mn-ea"/>
              </a:rPr>
              <a:t> (&gt;2000 ppm), provocando desequilibrio catiónico (relación Ca/Mg &lt; 0,1) que bloquea absorción.</a:t>
            </a:r>
            <a:endParaRPr sz="2000">
              <a:solidFill>
                <a:srgbClr val="000000"/>
              </a:solidFill>
              <a:latin typeface="Times New Roman" panose="02020603050405020304"/>
              <a:ea typeface="Calibri" panose="020F0502020204030204"/>
            </a:endParaRPr>
          </a:p>
          <a:p>
            <a:pPr algn="just" defTabSz="266700">
              <a:lnSpc>
                <a:spcPct val="114000"/>
              </a:lnSpc>
            </a:pPr>
            <a:r>
              <a:rPr sz="20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sym typeface="+mn-ea"/>
              </a:rPr>
              <a:t> </a:t>
            </a:r>
            <a:r>
              <a:rPr sz="2000" b="1">
                <a:solidFill>
                  <a:srgbClr val="000000"/>
                </a:solidFill>
                <a:latin typeface="Calibri" panose="020F0502020204030204"/>
                <a:ea typeface="Calibri" panose="020F0502020204030204"/>
                <a:sym typeface="+mn-ea"/>
              </a:rPr>
              <a:t>Potasio</a:t>
            </a:r>
            <a:r>
              <a:rPr sz="20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sym typeface="+mn-ea"/>
              </a:rPr>
              <a:t>: Variable; muy bajo en M7, M8, M9, M10, pero alto en M1 y M11.</a:t>
            </a:r>
            <a:endParaRPr sz="2000">
              <a:solidFill>
                <a:srgbClr val="000000"/>
              </a:solidFill>
              <a:latin typeface="Times New Roman" panose="02020603050405020304"/>
              <a:ea typeface="Calibri" panose="020F0502020204030204"/>
            </a:endParaRPr>
          </a:p>
          <a:p>
            <a:pPr algn="just" defTabSz="266700">
              <a:lnSpc>
                <a:spcPct val="114000"/>
              </a:lnSpc>
            </a:pPr>
            <a:r>
              <a:rPr sz="20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sym typeface="+mn-ea"/>
              </a:rPr>
              <a:t> </a:t>
            </a:r>
            <a:endParaRPr sz="2000">
              <a:solidFill>
                <a:srgbClr val="000000"/>
              </a:solidFill>
              <a:latin typeface="Times New Roman" panose="02020603050405020304"/>
              <a:ea typeface="Calibri" panose="020F0502020204030204"/>
            </a:endParaRPr>
          </a:p>
          <a:p>
            <a:pPr indent="0" algn="just" defTabSz="266700">
              <a:lnSpc>
                <a:spcPct val="114000"/>
              </a:lnSpc>
              <a:buFont typeface="Times New Roman" panose="02020603050405020304"/>
              <a:buNone/>
            </a:pPr>
            <a:r>
              <a:rPr sz="2000" b="1">
                <a:solidFill>
                  <a:srgbClr val="000000"/>
                </a:solidFill>
                <a:latin typeface="Calibri" panose="020F0502020204030204"/>
                <a:ea typeface="Calibri" panose="020F0502020204030204"/>
                <a:sym typeface="+mn-ea"/>
              </a:rPr>
              <a:t>Deficiencias críticas de micronutrientes</a:t>
            </a:r>
            <a:r>
              <a:rPr sz="20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sym typeface="+mn-ea"/>
              </a:rPr>
              <a:t>:</a:t>
            </a:r>
            <a:endParaRPr sz="2000">
              <a:solidFill>
                <a:srgbClr val="000000"/>
              </a:solidFill>
              <a:latin typeface="Times New Roman" panose="02020603050405020304"/>
              <a:ea typeface="Calibri" panose="020F0502020204030204"/>
            </a:endParaRPr>
          </a:p>
          <a:p>
            <a:pPr algn="just" defTabSz="266700">
              <a:lnSpc>
                <a:spcPct val="114000"/>
              </a:lnSpc>
            </a:pPr>
            <a:r>
              <a:rPr sz="20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sym typeface="+mn-ea"/>
              </a:rPr>
              <a:t> </a:t>
            </a:r>
            <a:r>
              <a:rPr sz="2000" b="1">
                <a:solidFill>
                  <a:srgbClr val="000000"/>
                </a:solidFill>
                <a:latin typeface="Calibri" panose="020F0502020204030204"/>
                <a:ea typeface="Calibri" panose="020F0502020204030204"/>
                <a:sym typeface="+mn-ea"/>
              </a:rPr>
              <a:t>Manganeso</a:t>
            </a:r>
            <a:r>
              <a:rPr sz="20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sym typeface="+mn-ea"/>
              </a:rPr>
              <a:t>: Bajo o muy bajo en 8 de 10 sitios. Solo M6 y M8 son medios.</a:t>
            </a:r>
            <a:endParaRPr sz="2000">
              <a:solidFill>
                <a:srgbClr val="000000"/>
              </a:solidFill>
              <a:latin typeface="Times New Roman" panose="02020603050405020304"/>
              <a:ea typeface="Calibri" panose="020F0502020204030204"/>
            </a:endParaRPr>
          </a:p>
          <a:p>
            <a:pPr algn="just" defTabSz="266700">
              <a:lnSpc>
                <a:spcPct val="114000"/>
              </a:lnSpc>
            </a:pPr>
            <a:r>
              <a:rPr sz="20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sym typeface="+mn-ea"/>
              </a:rPr>
              <a:t> </a:t>
            </a:r>
            <a:r>
              <a:rPr sz="2000" b="1">
                <a:solidFill>
                  <a:srgbClr val="000000"/>
                </a:solidFill>
                <a:latin typeface="Calibri" panose="020F0502020204030204"/>
                <a:ea typeface="Calibri" panose="020F0502020204030204"/>
                <a:sym typeface="+mn-ea"/>
              </a:rPr>
              <a:t>Boro</a:t>
            </a:r>
            <a:r>
              <a:rPr sz="20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sym typeface="+mn-ea"/>
              </a:rPr>
              <a:t>: </a:t>
            </a:r>
            <a:r>
              <a:rPr sz="2000" b="1">
                <a:solidFill>
                  <a:srgbClr val="000000"/>
                </a:solidFill>
                <a:latin typeface="Calibri" panose="020F0502020204030204"/>
                <a:ea typeface="Calibri" panose="020F0502020204030204"/>
                <a:sym typeface="+mn-ea"/>
              </a:rPr>
              <a:t>La deficiencia más extendida</a:t>
            </a:r>
            <a:r>
              <a:rPr sz="2000">
                <a:solidFill>
                  <a:srgbClr val="000000"/>
                </a:solidFill>
                <a:latin typeface="Times New Roman" panose="02020603050405020304"/>
                <a:ea typeface="Calibri" panose="020F0502020204030204"/>
                <a:sym typeface="+mn-ea"/>
              </a:rPr>
              <a:t>. Solo M1 tiene nivel alto. El resto está bajo, muy bajo o medio. Su corrección es prioritaria para mejorar rendimiento y valor nutritivo.</a:t>
            </a:r>
            <a:endParaRPr lang="es-ES" altLang="en-US" sz="2000">
              <a:solidFill>
                <a:srgbClr val="000000"/>
              </a:solidFill>
              <a:latin typeface="Times New Roman" panose="02020603050405020304"/>
              <a:ea typeface="Calibri" panose="020F0502020204030204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/>
          <p:nvPr/>
        </p:nvGraphicFramePr>
        <p:xfrm>
          <a:off x="853440" y="901700"/>
          <a:ext cx="10485120" cy="5527675"/>
        </p:xfrm>
        <a:graphic>
          <a:graphicData uri="http://schemas.openxmlformats.org/drawingml/2006/table">
            <a:tbl>
              <a:tblPr/>
              <a:tblGrid>
                <a:gridCol w="1909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1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8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359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055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 b="1">
                          <a:solidFill>
                            <a:srgbClr val="000000"/>
                          </a:solidFill>
                          <a:uFillTx/>
                          <a:latin typeface="Arial" panose="020B0604020202020204"/>
                          <a:ea typeface="Times New Roman" panose="02020603050405020304"/>
                        </a:rPr>
                        <a:t>Nutriente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 b="1">
                          <a:solidFill>
                            <a:srgbClr val="000000"/>
                          </a:solidFill>
                          <a:uFillTx/>
                          <a:latin typeface="Arial" panose="020B0604020202020204"/>
                          <a:ea typeface="Times New Roman" panose="02020603050405020304"/>
                        </a:rPr>
                        <a:t>Estado en el predio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 b="1">
                          <a:solidFill>
                            <a:srgbClr val="000000"/>
                          </a:solidFill>
                          <a:uFillTx/>
                          <a:latin typeface="Arial" panose="020B0604020202020204"/>
                          <a:ea typeface="Times New Roman" panose="02020603050405020304"/>
                        </a:rPr>
                        <a:t>Afecta más fuertemente a: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 b="1">
                          <a:solidFill>
                            <a:srgbClr val="000000"/>
                          </a:solidFill>
                          <a:uFillTx/>
                          <a:latin typeface="Arial" panose="020B0604020202020204"/>
                          <a:ea typeface="Times New Roman" panose="02020603050405020304"/>
                        </a:rPr>
                        <a:t>Efecto principal en la Almendra Chiquitana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55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Arial" panose="020B0604020202020204"/>
                          <a:ea typeface="Times New Roman" panose="02020603050405020304"/>
                        </a:rPr>
                        <a:t>Fósforo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Arial" panose="020B0604020202020204"/>
                          <a:ea typeface="Times New Roman" panose="02020603050405020304"/>
                        </a:rPr>
                        <a:t>Críticamente bajo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Arial" panose="020B0604020202020204"/>
                          <a:ea typeface="Times New Roman" panose="02020603050405020304"/>
                        </a:rPr>
                        <a:t>Raíces + Energía + Reproducción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Arial" panose="020B0604020202020204"/>
                          <a:ea typeface="Times New Roman" panose="02020603050405020304"/>
                        </a:rPr>
                        <a:t>Crecimiento lento, pocas flores, frutos pequeños, almendras livianas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55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Arial" panose="020B0604020202020204"/>
                          <a:ea typeface="Times New Roman" panose="02020603050405020304"/>
                        </a:rPr>
                        <a:t>Azufre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Arial" panose="020B0604020202020204"/>
                          <a:ea typeface="Times New Roman" panose="02020603050405020304"/>
                        </a:rPr>
                        <a:t>Insuficiente en TODOS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Arial" panose="020B0604020202020204"/>
                          <a:ea typeface="Times New Roman" panose="02020603050405020304"/>
                        </a:rPr>
                        <a:t>Proteínas + Aceites + Defensas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Arial" panose="020B0604020202020204"/>
                          <a:ea typeface="Times New Roman" panose="02020603050405020304"/>
                        </a:rPr>
                        <a:t>Almendras de menor calidad, árboles débiles, más plagas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55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Arial" panose="020B0604020202020204"/>
                          <a:ea typeface="Times New Roman" panose="02020603050405020304"/>
                        </a:rPr>
                        <a:t>Manganeso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Arial" panose="020B0604020202020204"/>
                          <a:ea typeface="Times New Roman" panose="02020603050405020304"/>
                        </a:rPr>
                        <a:t>Deficiente en 80%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Arial" panose="020B0604020202020204"/>
                          <a:ea typeface="Times New Roman" panose="02020603050405020304"/>
                        </a:rPr>
                        <a:t>Fotosíntesis + Energía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Arial" panose="020B0604020202020204"/>
                          <a:ea typeface="Times New Roman" panose="02020603050405020304"/>
                        </a:rPr>
                        <a:t>Hojas amarillas, poca producción, frutos livianos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55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Arial" panose="020B0604020202020204"/>
                          <a:ea typeface="Times New Roman" panose="02020603050405020304"/>
                        </a:rPr>
                        <a:t>Boro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Arial" panose="020B0604020202020204"/>
                          <a:ea typeface="Times New Roman" panose="02020603050405020304"/>
                        </a:rPr>
                        <a:t>EL MÁS LIMITANTE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Arial" panose="020B0604020202020204"/>
                          <a:ea typeface="Times New Roman" panose="02020603050405020304"/>
                        </a:rPr>
                        <a:t>Floración + Fecundación + Fruto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800">
                          <a:solidFill>
                            <a:srgbClr val="000000"/>
                          </a:solidFill>
                          <a:uFillTx/>
                          <a:latin typeface="Arial" panose="020B0604020202020204"/>
                          <a:ea typeface="Times New Roman" panose="02020603050405020304"/>
                        </a:rPr>
                        <a:t>Flores estériles, frutos deformes, caída prematura, almendras vacías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906*434"/>
  <p:tag name="TABLE_ENDDRAG_RECT" val="36*87*906*434"/>
</p:tagLst>
</file>

<file path=ppt/theme/theme1.xml><?xml version="1.0" encoding="utf-8"?>
<a:theme xmlns:a="http://schemas.openxmlformats.org/drawingml/2006/main" name="Tema de Office">
  <a:themeElements>
    <a:clrScheme name="fcbcok">
      <a:dk1>
        <a:srgbClr val="004734"/>
      </a:dk1>
      <a:lt1>
        <a:srgbClr val="FFFFFF"/>
      </a:lt1>
      <a:dk2>
        <a:srgbClr val="00563B"/>
      </a:dk2>
      <a:lt2>
        <a:srgbClr val="E7E6E6"/>
      </a:lt2>
      <a:accent1>
        <a:srgbClr val="5897A6"/>
      </a:accent1>
      <a:accent2>
        <a:srgbClr val="8F441B"/>
      </a:accent2>
      <a:accent3>
        <a:srgbClr val="C2D6BC"/>
      </a:accent3>
      <a:accent4>
        <a:srgbClr val="FFCE3F"/>
      </a:accent4>
      <a:accent5>
        <a:srgbClr val="00705D"/>
      </a:accent5>
      <a:accent6>
        <a:srgbClr val="00563B"/>
      </a:accent6>
      <a:hlink>
        <a:srgbClr val="96CB7C"/>
      </a:hlink>
      <a:folHlink>
        <a:srgbClr val="009951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2097</Words>
  <Application>Microsoft Office PowerPoint</Application>
  <PresentationFormat>Panorámica</PresentationFormat>
  <Paragraphs>358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Symbol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Daniel Coimbra Fernandez</dc:creator>
  <cp:lastModifiedBy>María del Carmen Taceó Parada</cp:lastModifiedBy>
  <cp:revision>43</cp:revision>
  <cp:lastPrinted>2019-06-25T19:01:00Z</cp:lastPrinted>
  <dcterms:created xsi:type="dcterms:W3CDTF">2019-06-25T14:53:00Z</dcterms:created>
  <dcterms:modified xsi:type="dcterms:W3CDTF">2026-08-15T05:37:40Z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CF1D280350DE4369B2F408A688CF3CEB_13</vt:lpwstr>
  </property>
  <property fmtid="{D5CDD505-2E9C-101B-9397-08002B2CF9AE}" pid="3" name="KSOProductBuildVer">
    <vt:lpwstr>3082-12.1.0.28032</vt:lpwstr>
  </property>
</Properties>
</file>